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8"/>
  </p:notesMasterIdLst>
  <p:sldIdLst>
    <p:sldId id="2141412537" r:id="rId2"/>
    <p:sldId id="2141412526" r:id="rId3"/>
    <p:sldId id="2141412534" r:id="rId4"/>
    <p:sldId id="1236" r:id="rId5"/>
    <p:sldId id="1276" r:id="rId6"/>
    <p:sldId id="256"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2F9B03-7E54-4146-822F-199D3C677266}" v="7" dt="2026-01-09T12:18:27.6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1"/>
    <p:restoredTop sz="57313" autoAdjust="0"/>
  </p:normalViewPr>
  <p:slideViewPr>
    <p:cSldViewPr snapToGrid="0">
      <p:cViewPr varScale="1">
        <p:scale>
          <a:sx n="60" d="100"/>
          <a:sy n="60" d="100"/>
        </p:scale>
        <p:origin x="102"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103E9F-6D2C-6B46-95EE-B2F101A54CC5}" type="datetimeFigureOut">
              <a:rPr lang="en-US" smtClean="0"/>
              <a:t>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DF21F1-1385-B64C-8308-3026EFAFA6C6}" type="slidenum">
              <a:rPr lang="en-US" smtClean="0"/>
              <a:t>‹#›</a:t>
            </a:fld>
            <a:endParaRPr lang="en-US"/>
          </a:p>
        </p:txBody>
      </p:sp>
    </p:spTree>
    <p:extLst>
      <p:ext uri="{BB962C8B-B14F-4D97-AF65-F5344CB8AC3E}">
        <p14:creationId xmlns:p14="http://schemas.microsoft.com/office/powerpoint/2010/main" val="34366301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CDF21F1-1385-B64C-8308-3026EFAFA6C6}" type="slidenum">
              <a:rPr lang="en-US" smtClean="0"/>
              <a:t>3</a:t>
            </a:fld>
            <a:endParaRPr lang="en-US"/>
          </a:p>
        </p:txBody>
      </p:sp>
    </p:spTree>
    <p:extLst>
      <p:ext uri="{BB962C8B-B14F-4D97-AF65-F5344CB8AC3E}">
        <p14:creationId xmlns:p14="http://schemas.microsoft.com/office/powerpoint/2010/main" val="35241684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628052E-2705-4A4A-A7DF-ACBA6148FFCB}" type="slidenum">
              <a:rPr lang="en-GB" smtClean="0"/>
              <a:t>4</a:t>
            </a:fld>
            <a:endParaRPr lang="en-GB"/>
          </a:p>
        </p:txBody>
      </p:sp>
    </p:spTree>
    <p:extLst>
      <p:ext uri="{BB962C8B-B14F-4D97-AF65-F5344CB8AC3E}">
        <p14:creationId xmlns:p14="http://schemas.microsoft.com/office/powerpoint/2010/main" val="504384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D1E2B6-2A19-B3A9-4092-4D923EADA8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F9A4B7-9B88-5F25-A82A-EFC5B5607A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153919-C307-0483-534B-7606A3BCAF0F}"/>
              </a:ext>
            </a:extLst>
          </p:cNvPr>
          <p:cNvSpPr>
            <a:spLocks noGrp="1"/>
          </p:cNvSpPr>
          <p:nvPr>
            <p:ph type="body" idx="1"/>
          </p:nvPr>
        </p:nvSpPr>
        <p:spPr/>
        <p:txBody>
          <a:bodyPr/>
          <a:lstStyle/>
          <a:p>
            <a:endParaRPr lang="en-GB" b="0" dirty="0"/>
          </a:p>
        </p:txBody>
      </p:sp>
      <p:sp>
        <p:nvSpPr>
          <p:cNvPr id="4" name="Slide Number Placeholder 3">
            <a:extLst>
              <a:ext uri="{FF2B5EF4-FFF2-40B4-BE49-F238E27FC236}">
                <a16:creationId xmlns:a16="http://schemas.microsoft.com/office/drawing/2014/main" id="{0EA00673-ACC8-2A02-E17B-BE54A4816F78}"/>
              </a:ext>
            </a:extLst>
          </p:cNvPr>
          <p:cNvSpPr>
            <a:spLocks noGrp="1"/>
          </p:cNvSpPr>
          <p:nvPr>
            <p:ph type="sldNum" sz="quarter" idx="5"/>
          </p:nvPr>
        </p:nvSpPr>
        <p:spPr/>
        <p:txBody>
          <a:bodyPr/>
          <a:lstStyle/>
          <a:p>
            <a:fld id="{A628052E-2705-4A4A-A7DF-ACBA6148FFCB}" type="slidenum">
              <a:rPr lang="en-GB" smtClean="0"/>
              <a:t>5</a:t>
            </a:fld>
            <a:endParaRPr lang="en-GB"/>
          </a:p>
        </p:txBody>
      </p:sp>
    </p:spTree>
    <p:extLst>
      <p:ext uri="{BB962C8B-B14F-4D97-AF65-F5344CB8AC3E}">
        <p14:creationId xmlns:p14="http://schemas.microsoft.com/office/powerpoint/2010/main" val="19004486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CDF21F1-1385-B64C-8308-3026EFAFA6C6}" type="slidenum">
              <a:rPr lang="en-US" smtClean="0"/>
              <a:t>6</a:t>
            </a:fld>
            <a:endParaRPr lang="en-US"/>
          </a:p>
        </p:txBody>
      </p:sp>
    </p:spTree>
    <p:extLst>
      <p:ext uri="{BB962C8B-B14F-4D97-AF65-F5344CB8AC3E}">
        <p14:creationId xmlns:p14="http://schemas.microsoft.com/office/powerpoint/2010/main" val="6686537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4746F-A229-EC5C-CA06-6256C60AE26A}"/>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38F2F771-582C-B59A-E184-65519C0828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FCDB2345-566E-BE81-E550-299D5E13046C}"/>
              </a:ext>
            </a:extLst>
          </p:cNvPr>
          <p:cNvSpPr>
            <a:spLocks noGrp="1"/>
          </p:cNvSpPr>
          <p:nvPr>
            <p:ph type="dt" sz="half" idx="10"/>
          </p:nvPr>
        </p:nvSpPr>
        <p:spPr/>
        <p:txBody>
          <a:bodyPr/>
          <a:lstStyle/>
          <a:p>
            <a:fld id="{9DBD8ADD-DBD3-0749-94D1-04CEF97DA4C1}" type="datetimeFigureOut">
              <a:rPr lang="en-US" smtClean="0"/>
              <a:t>1/9/2026</a:t>
            </a:fld>
            <a:endParaRPr lang="en-US"/>
          </a:p>
        </p:txBody>
      </p:sp>
      <p:sp>
        <p:nvSpPr>
          <p:cNvPr id="5" name="Footer Placeholder 4">
            <a:extLst>
              <a:ext uri="{FF2B5EF4-FFF2-40B4-BE49-F238E27FC236}">
                <a16:creationId xmlns:a16="http://schemas.microsoft.com/office/drawing/2014/main" id="{C0B8398F-4C34-4246-BEBF-AFF5C7246A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1C356E-B73B-EEAF-DCFE-361316BE41E2}"/>
              </a:ext>
            </a:extLst>
          </p:cNvPr>
          <p:cNvSpPr>
            <a:spLocks noGrp="1"/>
          </p:cNvSpPr>
          <p:nvPr>
            <p:ph type="sldNum" sz="quarter" idx="12"/>
          </p:nvPr>
        </p:nvSpPr>
        <p:spPr/>
        <p:txBody>
          <a:bodyPr/>
          <a:lstStyle/>
          <a:p>
            <a:fld id="{57DDCB37-27FF-1B41-A915-DB0D53A1CC43}" type="slidenum">
              <a:rPr lang="en-US" smtClean="0"/>
              <a:t>‹#›</a:t>
            </a:fld>
            <a:endParaRPr lang="en-US"/>
          </a:p>
        </p:txBody>
      </p:sp>
    </p:spTree>
    <p:extLst>
      <p:ext uri="{BB962C8B-B14F-4D97-AF65-F5344CB8AC3E}">
        <p14:creationId xmlns:p14="http://schemas.microsoft.com/office/powerpoint/2010/main" val="20911759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2E58A-ED79-BCC1-FC40-ACCD5C1E70A1}"/>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9690B49-EC12-2BF2-9A82-21656C639E1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46FBE2E-8345-DAB4-542C-5A6411F93169}"/>
              </a:ext>
            </a:extLst>
          </p:cNvPr>
          <p:cNvSpPr>
            <a:spLocks noGrp="1"/>
          </p:cNvSpPr>
          <p:nvPr>
            <p:ph type="dt" sz="half" idx="10"/>
          </p:nvPr>
        </p:nvSpPr>
        <p:spPr/>
        <p:txBody>
          <a:bodyPr/>
          <a:lstStyle/>
          <a:p>
            <a:fld id="{9DBD8ADD-DBD3-0749-94D1-04CEF97DA4C1}" type="datetimeFigureOut">
              <a:rPr lang="en-US" smtClean="0"/>
              <a:t>1/9/2026</a:t>
            </a:fld>
            <a:endParaRPr lang="en-US"/>
          </a:p>
        </p:txBody>
      </p:sp>
      <p:sp>
        <p:nvSpPr>
          <p:cNvPr id="5" name="Footer Placeholder 4">
            <a:extLst>
              <a:ext uri="{FF2B5EF4-FFF2-40B4-BE49-F238E27FC236}">
                <a16:creationId xmlns:a16="http://schemas.microsoft.com/office/drawing/2014/main" id="{D11A9F4B-5EC8-4C36-D016-C86E988723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7DB702-A900-9388-9586-AB242B4D8A90}"/>
              </a:ext>
            </a:extLst>
          </p:cNvPr>
          <p:cNvSpPr>
            <a:spLocks noGrp="1"/>
          </p:cNvSpPr>
          <p:nvPr>
            <p:ph type="sldNum" sz="quarter" idx="12"/>
          </p:nvPr>
        </p:nvSpPr>
        <p:spPr/>
        <p:txBody>
          <a:bodyPr/>
          <a:lstStyle/>
          <a:p>
            <a:fld id="{57DDCB37-27FF-1B41-A915-DB0D53A1CC43}" type="slidenum">
              <a:rPr lang="en-US" smtClean="0"/>
              <a:t>‹#›</a:t>
            </a:fld>
            <a:endParaRPr lang="en-US"/>
          </a:p>
        </p:txBody>
      </p:sp>
    </p:spTree>
    <p:extLst>
      <p:ext uri="{BB962C8B-B14F-4D97-AF65-F5344CB8AC3E}">
        <p14:creationId xmlns:p14="http://schemas.microsoft.com/office/powerpoint/2010/main" val="1594554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8FF8613-5EAC-7789-934F-199A10C290FE}"/>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313F66D-D994-C868-1AEE-528DB49DEAC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3126B54-5FF5-1A5C-BFE0-6A4C9DAC43F4}"/>
              </a:ext>
            </a:extLst>
          </p:cNvPr>
          <p:cNvSpPr>
            <a:spLocks noGrp="1"/>
          </p:cNvSpPr>
          <p:nvPr>
            <p:ph type="dt" sz="half" idx="10"/>
          </p:nvPr>
        </p:nvSpPr>
        <p:spPr/>
        <p:txBody>
          <a:bodyPr/>
          <a:lstStyle/>
          <a:p>
            <a:fld id="{9DBD8ADD-DBD3-0749-94D1-04CEF97DA4C1}" type="datetimeFigureOut">
              <a:rPr lang="en-US" smtClean="0"/>
              <a:t>1/9/2026</a:t>
            </a:fld>
            <a:endParaRPr lang="en-US"/>
          </a:p>
        </p:txBody>
      </p:sp>
      <p:sp>
        <p:nvSpPr>
          <p:cNvPr id="5" name="Footer Placeholder 4">
            <a:extLst>
              <a:ext uri="{FF2B5EF4-FFF2-40B4-BE49-F238E27FC236}">
                <a16:creationId xmlns:a16="http://schemas.microsoft.com/office/drawing/2014/main" id="{ED595DB3-E28A-E06F-21AE-5D1697223C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B5F1E0-15CA-08B9-392E-83BC02FABECD}"/>
              </a:ext>
            </a:extLst>
          </p:cNvPr>
          <p:cNvSpPr>
            <a:spLocks noGrp="1"/>
          </p:cNvSpPr>
          <p:nvPr>
            <p:ph type="sldNum" sz="quarter" idx="12"/>
          </p:nvPr>
        </p:nvSpPr>
        <p:spPr/>
        <p:txBody>
          <a:bodyPr/>
          <a:lstStyle/>
          <a:p>
            <a:fld id="{57DDCB37-27FF-1B41-A915-DB0D53A1CC43}" type="slidenum">
              <a:rPr lang="en-US" smtClean="0"/>
              <a:t>‹#›</a:t>
            </a:fld>
            <a:endParaRPr lang="en-US"/>
          </a:p>
        </p:txBody>
      </p:sp>
    </p:spTree>
    <p:extLst>
      <p:ext uri="{BB962C8B-B14F-4D97-AF65-F5344CB8AC3E}">
        <p14:creationId xmlns:p14="http://schemas.microsoft.com/office/powerpoint/2010/main" val="23884146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3C1F4-9E5C-4A5A-8F78-E979F7A72832}"/>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8BD8C13-8050-4FA8-8B84-AC104CFDC9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6DD5F1F-2FDF-476F-9171-67E5F9A5E777}"/>
              </a:ext>
            </a:extLst>
          </p:cNvPr>
          <p:cNvSpPr>
            <a:spLocks noGrp="1"/>
          </p:cNvSpPr>
          <p:nvPr>
            <p:ph type="dt" sz="half" idx="10"/>
          </p:nvPr>
        </p:nvSpPr>
        <p:spPr/>
        <p:txBody>
          <a:bodyPr/>
          <a:lstStyle/>
          <a:p>
            <a:fld id="{8CC0DA2A-0D4C-4C88-B82A-3350580E8C3E}" type="datetimeFigureOut">
              <a:rPr lang="en-GB" smtClean="0"/>
              <a:t>09/01/2026</a:t>
            </a:fld>
            <a:endParaRPr lang="en-GB"/>
          </a:p>
        </p:txBody>
      </p:sp>
      <p:sp>
        <p:nvSpPr>
          <p:cNvPr id="5" name="Footer Placeholder 4">
            <a:extLst>
              <a:ext uri="{FF2B5EF4-FFF2-40B4-BE49-F238E27FC236}">
                <a16:creationId xmlns:a16="http://schemas.microsoft.com/office/drawing/2014/main" id="{141D9E3A-0CC0-4913-A850-40DBA041BE0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80AFAB8-9A3B-4218-A354-668100EB8E0F}"/>
              </a:ext>
            </a:extLst>
          </p:cNvPr>
          <p:cNvSpPr>
            <a:spLocks noGrp="1"/>
          </p:cNvSpPr>
          <p:nvPr>
            <p:ph type="sldNum" sz="quarter" idx="12"/>
          </p:nvPr>
        </p:nvSpPr>
        <p:spPr/>
        <p:txBody>
          <a:bodyPr/>
          <a:lstStyle/>
          <a:p>
            <a:fld id="{977F03AC-6E4B-4351-A868-B8C99674822E}" type="slidenum">
              <a:rPr lang="en-GB" smtClean="0"/>
              <a:t>‹#›</a:t>
            </a:fld>
            <a:endParaRPr lang="en-GB"/>
          </a:p>
        </p:txBody>
      </p:sp>
      <p:sp>
        <p:nvSpPr>
          <p:cNvPr id="8" name="Content Placeholder 7">
            <a:extLst>
              <a:ext uri="{FF2B5EF4-FFF2-40B4-BE49-F238E27FC236}">
                <a16:creationId xmlns:a16="http://schemas.microsoft.com/office/drawing/2014/main" id="{B4CA373D-0A1A-59E4-E615-5E120FCB9023}"/>
              </a:ext>
            </a:extLst>
          </p:cNvPr>
          <p:cNvSpPr>
            <a:spLocks noGrp="1"/>
          </p:cNvSpPr>
          <p:nvPr>
            <p:ph sz="quarter" idx="13"/>
          </p:nvPr>
        </p:nvSpPr>
        <p:spPr>
          <a:xfrm>
            <a:off x="9359900" y="733425"/>
            <a:ext cx="914400" cy="914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812819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B0968-9E2E-B196-3D81-B1D625D92CB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60220FF-434F-3D6A-439A-F61818F0A97C}"/>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27DFC06-85CB-FB56-0CD0-97BDBDD3A2B1}"/>
              </a:ext>
            </a:extLst>
          </p:cNvPr>
          <p:cNvSpPr>
            <a:spLocks noGrp="1"/>
          </p:cNvSpPr>
          <p:nvPr>
            <p:ph type="dt" sz="half" idx="10"/>
          </p:nvPr>
        </p:nvSpPr>
        <p:spPr/>
        <p:txBody>
          <a:bodyPr/>
          <a:lstStyle/>
          <a:p>
            <a:fld id="{9DBD8ADD-DBD3-0749-94D1-04CEF97DA4C1}" type="datetimeFigureOut">
              <a:rPr lang="en-US" smtClean="0"/>
              <a:t>1/9/2026</a:t>
            </a:fld>
            <a:endParaRPr lang="en-US"/>
          </a:p>
        </p:txBody>
      </p:sp>
      <p:sp>
        <p:nvSpPr>
          <p:cNvPr id="5" name="Footer Placeholder 4">
            <a:extLst>
              <a:ext uri="{FF2B5EF4-FFF2-40B4-BE49-F238E27FC236}">
                <a16:creationId xmlns:a16="http://schemas.microsoft.com/office/drawing/2014/main" id="{DC7A2F6E-8B6C-D716-E1C4-460504A773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3BAD15-EDE9-C561-C177-CE8491EF6DDD}"/>
              </a:ext>
            </a:extLst>
          </p:cNvPr>
          <p:cNvSpPr>
            <a:spLocks noGrp="1"/>
          </p:cNvSpPr>
          <p:nvPr>
            <p:ph type="sldNum" sz="quarter" idx="12"/>
          </p:nvPr>
        </p:nvSpPr>
        <p:spPr/>
        <p:txBody>
          <a:bodyPr/>
          <a:lstStyle/>
          <a:p>
            <a:fld id="{57DDCB37-27FF-1B41-A915-DB0D53A1CC43}" type="slidenum">
              <a:rPr lang="en-US" smtClean="0"/>
              <a:t>‹#›</a:t>
            </a:fld>
            <a:endParaRPr lang="en-US"/>
          </a:p>
        </p:txBody>
      </p:sp>
    </p:spTree>
    <p:extLst>
      <p:ext uri="{BB962C8B-B14F-4D97-AF65-F5344CB8AC3E}">
        <p14:creationId xmlns:p14="http://schemas.microsoft.com/office/powerpoint/2010/main" val="2564714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C339F-5813-CCFC-214C-CB186A08103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2427F5D3-E993-8FAE-FA44-BF737A1D754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383AAB00-1D29-197C-64B1-D5D5EF506785}"/>
              </a:ext>
            </a:extLst>
          </p:cNvPr>
          <p:cNvSpPr>
            <a:spLocks noGrp="1"/>
          </p:cNvSpPr>
          <p:nvPr>
            <p:ph type="dt" sz="half" idx="10"/>
          </p:nvPr>
        </p:nvSpPr>
        <p:spPr/>
        <p:txBody>
          <a:bodyPr/>
          <a:lstStyle/>
          <a:p>
            <a:fld id="{9DBD8ADD-DBD3-0749-94D1-04CEF97DA4C1}" type="datetimeFigureOut">
              <a:rPr lang="en-US" smtClean="0"/>
              <a:t>1/9/2026</a:t>
            </a:fld>
            <a:endParaRPr lang="en-US"/>
          </a:p>
        </p:txBody>
      </p:sp>
      <p:sp>
        <p:nvSpPr>
          <p:cNvPr id="5" name="Footer Placeholder 4">
            <a:extLst>
              <a:ext uri="{FF2B5EF4-FFF2-40B4-BE49-F238E27FC236}">
                <a16:creationId xmlns:a16="http://schemas.microsoft.com/office/drawing/2014/main" id="{86D0FA59-0972-2FE2-FD63-6537D58FB3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7D8B5A-3D73-E097-A449-D15F238A298E}"/>
              </a:ext>
            </a:extLst>
          </p:cNvPr>
          <p:cNvSpPr>
            <a:spLocks noGrp="1"/>
          </p:cNvSpPr>
          <p:nvPr>
            <p:ph type="sldNum" sz="quarter" idx="12"/>
          </p:nvPr>
        </p:nvSpPr>
        <p:spPr/>
        <p:txBody>
          <a:bodyPr/>
          <a:lstStyle/>
          <a:p>
            <a:fld id="{57DDCB37-27FF-1B41-A915-DB0D53A1CC43}" type="slidenum">
              <a:rPr lang="en-US" smtClean="0"/>
              <a:t>‹#›</a:t>
            </a:fld>
            <a:endParaRPr lang="en-US"/>
          </a:p>
        </p:txBody>
      </p:sp>
    </p:spTree>
    <p:extLst>
      <p:ext uri="{BB962C8B-B14F-4D97-AF65-F5344CB8AC3E}">
        <p14:creationId xmlns:p14="http://schemas.microsoft.com/office/powerpoint/2010/main" val="1183908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06860-C60D-3C7F-4BD4-7C459D4FAFAB}"/>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25B31091-B35D-41E1-4657-0FEBFFE01032}"/>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3764B2F5-BF3A-DC1B-5A6F-2DFD443AF2C6}"/>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89A7D65D-0833-2965-53A6-136A17BEA2E9}"/>
              </a:ext>
            </a:extLst>
          </p:cNvPr>
          <p:cNvSpPr>
            <a:spLocks noGrp="1"/>
          </p:cNvSpPr>
          <p:nvPr>
            <p:ph type="dt" sz="half" idx="10"/>
          </p:nvPr>
        </p:nvSpPr>
        <p:spPr/>
        <p:txBody>
          <a:bodyPr/>
          <a:lstStyle/>
          <a:p>
            <a:fld id="{9DBD8ADD-DBD3-0749-94D1-04CEF97DA4C1}" type="datetimeFigureOut">
              <a:rPr lang="en-US" smtClean="0"/>
              <a:t>1/9/2026</a:t>
            </a:fld>
            <a:endParaRPr lang="en-US"/>
          </a:p>
        </p:txBody>
      </p:sp>
      <p:sp>
        <p:nvSpPr>
          <p:cNvPr id="6" name="Footer Placeholder 5">
            <a:extLst>
              <a:ext uri="{FF2B5EF4-FFF2-40B4-BE49-F238E27FC236}">
                <a16:creationId xmlns:a16="http://schemas.microsoft.com/office/drawing/2014/main" id="{E4698552-687A-98ED-033A-F37BA314D5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B76F627-8BE9-FD3A-EC80-579CAE1F90D3}"/>
              </a:ext>
            </a:extLst>
          </p:cNvPr>
          <p:cNvSpPr>
            <a:spLocks noGrp="1"/>
          </p:cNvSpPr>
          <p:nvPr>
            <p:ph type="sldNum" sz="quarter" idx="12"/>
          </p:nvPr>
        </p:nvSpPr>
        <p:spPr/>
        <p:txBody>
          <a:bodyPr/>
          <a:lstStyle/>
          <a:p>
            <a:fld id="{57DDCB37-27FF-1B41-A915-DB0D53A1CC43}" type="slidenum">
              <a:rPr lang="en-US" smtClean="0"/>
              <a:t>‹#›</a:t>
            </a:fld>
            <a:endParaRPr lang="en-US"/>
          </a:p>
        </p:txBody>
      </p:sp>
    </p:spTree>
    <p:extLst>
      <p:ext uri="{BB962C8B-B14F-4D97-AF65-F5344CB8AC3E}">
        <p14:creationId xmlns:p14="http://schemas.microsoft.com/office/powerpoint/2010/main" val="3451416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EC73C-A4F5-817A-345B-76DD0861D185}"/>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F4F5B8A4-1085-A0AA-4781-3357F867E0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912E185F-799E-C08E-3C28-997499F75FB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6BAABDA5-14F2-B13F-190F-AB506F1C6D6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7873400-DD0F-B89D-A9C8-1BEB9CF7CED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5662DB91-488C-33B1-F0D9-0E5630B15331}"/>
              </a:ext>
            </a:extLst>
          </p:cNvPr>
          <p:cNvSpPr>
            <a:spLocks noGrp="1"/>
          </p:cNvSpPr>
          <p:nvPr>
            <p:ph type="dt" sz="half" idx="10"/>
          </p:nvPr>
        </p:nvSpPr>
        <p:spPr/>
        <p:txBody>
          <a:bodyPr/>
          <a:lstStyle/>
          <a:p>
            <a:fld id="{9DBD8ADD-DBD3-0749-94D1-04CEF97DA4C1}" type="datetimeFigureOut">
              <a:rPr lang="en-US" smtClean="0"/>
              <a:t>1/9/2026</a:t>
            </a:fld>
            <a:endParaRPr lang="en-US"/>
          </a:p>
        </p:txBody>
      </p:sp>
      <p:sp>
        <p:nvSpPr>
          <p:cNvPr id="8" name="Footer Placeholder 7">
            <a:extLst>
              <a:ext uri="{FF2B5EF4-FFF2-40B4-BE49-F238E27FC236}">
                <a16:creationId xmlns:a16="http://schemas.microsoft.com/office/drawing/2014/main" id="{D16D1E79-4D4F-FEC8-EC4D-066C346B4C5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2024551-F4E2-367C-A0A3-94AFA3E1D3AC}"/>
              </a:ext>
            </a:extLst>
          </p:cNvPr>
          <p:cNvSpPr>
            <a:spLocks noGrp="1"/>
          </p:cNvSpPr>
          <p:nvPr>
            <p:ph type="sldNum" sz="quarter" idx="12"/>
          </p:nvPr>
        </p:nvSpPr>
        <p:spPr/>
        <p:txBody>
          <a:bodyPr/>
          <a:lstStyle/>
          <a:p>
            <a:fld id="{57DDCB37-27FF-1B41-A915-DB0D53A1CC43}" type="slidenum">
              <a:rPr lang="en-US" smtClean="0"/>
              <a:t>‹#›</a:t>
            </a:fld>
            <a:endParaRPr lang="en-US"/>
          </a:p>
        </p:txBody>
      </p:sp>
    </p:spTree>
    <p:extLst>
      <p:ext uri="{BB962C8B-B14F-4D97-AF65-F5344CB8AC3E}">
        <p14:creationId xmlns:p14="http://schemas.microsoft.com/office/powerpoint/2010/main" val="1651281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A55AA-8B78-6385-0B29-089E9BF9A6D0}"/>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9EA6DC90-B4AD-426E-F1C1-10308E940A39}"/>
              </a:ext>
            </a:extLst>
          </p:cNvPr>
          <p:cNvSpPr>
            <a:spLocks noGrp="1"/>
          </p:cNvSpPr>
          <p:nvPr>
            <p:ph type="dt" sz="half" idx="10"/>
          </p:nvPr>
        </p:nvSpPr>
        <p:spPr/>
        <p:txBody>
          <a:bodyPr/>
          <a:lstStyle/>
          <a:p>
            <a:fld id="{9DBD8ADD-DBD3-0749-94D1-04CEF97DA4C1}" type="datetimeFigureOut">
              <a:rPr lang="en-US" smtClean="0"/>
              <a:t>1/9/2026</a:t>
            </a:fld>
            <a:endParaRPr lang="en-US"/>
          </a:p>
        </p:txBody>
      </p:sp>
      <p:sp>
        <p:nvSpPr>
          <p:cNvPr id="4" name="Footer Placeholder 3">
            <a:extLst>
              <a:ext uri="{FF2B5EF4-FFF2-40B4-BE49-F238E27FC236}">
                <a16:creationId xmlns:a16="http://schemas.microsoft.com/office/drawing/2014/main" id="{01F1DC2F-3591-554F-DE13-D8EC90F9AE2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52A8A72-AD94-6508-0376-F59846C3311C}"/>
              </a:ext>
            </a:extLst>
          </p:cNvPr>
          <p:cNvSpPr>
            <a:spLocks noGrp="1"/>
          </p:cNvSpPr>
          <p:nvPr>
            <p:ph type="sldNum" sz="quarter" idx="12"/>
          </p:nvPr>
        </p:nvSpPr>
        <p:spPr/>
        <p:txBody>
          <a:bodyPr/>
          <a:lstStyle/>
          <a:p>
            <a:fld id="{57DDCB37-27FF-1B41-A915-DB0D53A1CC43}" type="slidenum">
              <a:rPr lang="en-US" smtClean="0"/>
              <a:t>‹#›</a:t>
            </a:fld>
            <a:endParaRPr lang="en-US"/>
          </a:p>
        </p:txBody>
      </p:sp>
    </p:spTree>
    <p:extLst>
      <p:ext uri="{BB962C8B-B14F-4D97-AF65-F5344CB8AC3E}">
        <p14:creationId xmlns:p14="http://schemas.microsoft.com/office/powerpoint/2010/main" val="2326772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40C35FF-0370-E175-228D-9FBCCFDF9AE6}"/>
              </a:ext>
            </a:extLst>
          </p:cNvPr>
          <p:cNvSpPr>
            <a:spLocks noGrp="1"/>
          </p:cNvSpPr>
          <p:nvPr>
            <p:ph type="dt" sz="half" idx="10"/>
          </p:nvPr>
        </p:nvSpPr>
        <p:spPr/>
        <p:txBody>
          <a:bodyPr/>
          <a:lstStyle/>
          <a:p>
            <a:fld id="{9DBD8ADD-DBD3-0749-94D1-04CEF97DA4C1}" type="datetimeFigureOut">
              <a:rPr lang="en-US" smtClean="0"/>
              <a:t>1/9/2026</a:t>
            </a:fld>
            <a:endParaRPr lang="en-US"/>
          </a:p>
        </p:txBody>
      </p:sp>
      <p:sp>
        <p:nvSpPr>
          <p:cNvPr id="3" name="Footer Placeholder 2">
            <a:extLst>
              <a:ext uri="{FF2B5EF4-FFF2-40B4-BE49-F238E27FC236}">
                <a16:creationId xmlns:a16="http://schemas.microsoft.com/office/drawing/2014/main" id="{1F79478C-18BC-F915-F5B2-82FD8E3DEE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E5B520D-2ADE-41A3-5B92-472F777A8A16}"/>
              </a:ext>
            </a:extLst>
          </p:cNvPr>
          <p:cNvSpPr>
            <a:spLocks noGrp="1"/>
          </p:cNvSpPr>
          <p:nvPr>
            <p:ph type="sldNum" sz="quarter" idx="12"/>
          </p:nvPr>
        </p:nvSpPr>
        <p:spPr/>
        <p:txBody>
          <a:bodyPr/>
          <a:lstStyle/>
          <a:p>
            <a:fld id="{57DDCB37-27FF-1B41-A915-DB0D53A1CC43}" type="slidenum">
              <a:rPr lang="en-US" smtClean="0"/>
              <a:t>‹#›</a:t>
            </a:fld>
            <a:endParaRPr lang="en-US"/>
          </a:p>
        </p:txBody>
      </p:sp>
    </p:spTree>
    <p:extLst>
      <p:ext uri="{BB962C8B-B14F-4D97-AF65-F5344CB8AC3E}">
        <p14:creationId xmlns:p14="http://schemas.microsoft.com/office/powerpoint/2010/main" val="1548250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6D02A-178E-0DCA-90FD-6CF4CB714A1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86FF6FA2-414A-5C5B-1248-4D21FCC1E8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09062191-B41C-3799-AE1B-9513A03566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C644A97-ED99-D712-60F1-012D1C41A4DE}"/>
              </a:ext>
            </a:extLst>
          </p:cNvPr>
          <p:cNvSpPr>
            <a:spLocks noGrp="1"/>
          </p:cNvSpPr>
          <p:nvPr>
            <p:ph type="dt" sz="half" idx="10"/>
          </p:nvPr>
        </p:nvSpPr>
        <p:spPr/>
        <p:txBody>
          <a:bodyPr/>
          <a:lstStyle/>
          <a:p>
            <a:fld id="{9DBD8ADD-DBD3-0749-94D1-04CEF97DA4C1}" type="datetimeFigureOut">
              <a:rPr lang="en-US" smtClean="0"/>
              <a:t>1/9/2026</a:t>
            </a:fld>
            <a:endParaRPr lang="en-US"/>
          </a:p>
        </p:txBody>
      </p:sp>
      <p:sp>
        <p:nvSpPr>
          <p:cNvPr id="6" name="Footer Placeholder 5">
            <a:extLst>
              <a:ext uri="{FF2B5EF4-FFF2-40B4-BE49-F238E27FC236}">
                <a16:creationId xmlns:a16="http://schemas.microsoft.com/office/drawing/2014/main" id="{FD20291F-DE59-1D07-722E-20D0340F76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7BE7B2-37F7-8EF2-C784-BC61AE7DF6BF}"/>
              </a:ext>
            </a:extLst>
          </p:cNvPr>
          <p:cNvSpPr>
            <a:spLocks noGrp="1"/>
          </p:cNvSpPr>
          <p:nvPr>
            <p:ph type="sldNum" sz="quarter" idx="12"/>
          </p:nvPr>
        </p:nvSpPr>
        <p:spPr/>
        <p:txBody>
          <a:bodyPr/>
          <a:lstStyle/>
          <a:p>
            <a:fld id="{57DDCB37-27FF-1B41-A915-DB0D53A1CC43}" type="slidenum">
              <a:rPr lang="en-US" smtClean="0"/>
              <a:t>‹#›</a:t>
            </a:fld>
            <a:endParaRPr lang="en-US"/>
          </a:p>
        </p:txBody>
      </p:sp>
    </p:spTree>
    <p:extLst>
      <p:ext uri="{BB962C8B-B14F-4D97-AF65-F5344CB8AC3E}">
        <p14:creationId xmlns:p14="http://schemas.microsoft.com/office/powerpoint/2010/main" val="699926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21214-3641-CF0A-0A36-48281F6E6CB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CF310416-F8F8-F303-8170-B6C821CDE4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B9CFD3D-CA17-6B9D-8602-C26A59AF87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028AEC6-2F28-FC08-7DCC-E5281EFE9030}"/>
              </a:ext>
            </a:extLst>
          </p:cNvPr>
          <p:cNvSpPr>
            <a:spLocks noGrp="1"/>
          </p:cNvSpPr>
          <p:nvPr>
            <p:ph type="dt" sz="half" idx="10"/>
          </p:nvPr>
        </p:nvSpPr>
        <p:spPr/>
        <p:txBody>
          <a:bodyPr/>
          <a:lstStyle/>
          <a:p>
            <a:fld id="{9DBD8ADD-DBD3-0749-94D1-04CEF97DA4C1}" type="datetimeFigureOut">
              <a:rPr lang="en-US" smtClean="0"/>
              <a:t>1/9/2026</a:t>
            </a:fld>
            <a:endParaRPr lang="en-US"/>
          </a:p>
        </p:txBody>
      </p:sp>
      <p:sp>
        <p:nvSpPr>
          <p:cNvPr id="6" name="Footer Placeholder 5">
            <a:extLst>
              <a:ext uri="{FF2B5EF4-FFF2-40B4-BE49-F238E27FC236}">
                <a16:creationId xmlns:a16="http://schemas.microsoft.com/office/drawing/2014/main" id="{A91032CD-A022-9D17-DD87-93101E4374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DEB1868-93C0-32EA-2D8D-0B9F19A13D60}"/>
              </a:ext>
            </a:extLst>
          </p:cNvPr>
          <p:cNvSpPr>
            <a:spLocks noGrp="1"/>
          </p:cNvSpPr>
          <p:nvPr>
            <p:ph type="sldNum" sz="quarter" idx="12"/>
          </p:nvPr>
        </p:nvSpPr>
        <p:spPr/>
        <p:txBody>
          <a:bodyPr/>
          <a:lstStyle/>
          <a:p>
            <a:fld id="{57DDCB37-27FF-1B41-A915-DB0D53A1CC43}" type="slidenum">
              <a:rPr lang="en-US" smtClean="0"/>
              <a:t>‹#›</a:t>
            </a:fld>
            <a:endParaRPr lang="en-US"/>
          </a:p>
        </p:txBody>
      </p:sp>
    </p:spTree>
    <p:extLst>
      <p:ext uri="{BB962C8B-B14F-4D97-AF65-F5344CB8AC3E}">
        <p14:creationId xmlns:p14="http://schemas.microsoft.com/office/powerpoint/2010/main" val="449594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AEDE6AC-84B5-D2C0-1882-24F3411FA4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1EDE1E4-2689-3399-0BA1-A03E03A4657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628B2C1-641F-D4C1-F6B5-021C76D909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DBD8ADD-DBD3-0749-94D1-04CEF97DA4C1}" type="datetimeFigureOut">
              <a:rPr lang="en-US" smtClean="0"/>
              <a:t>1/9/2026</a:t>
            </a:fld>
            <a:endParaRPr lang="en-US"/>
          </a:p>
        </p:txBody>
      </p:sp>
      <p:sp>
        <p:nvSpPr>
          <p:cNvPr id="5" name="Footer Placeholder 4">
            <a:extLst>
              <a:ext uri="{FF2B5EF4-FFF2-40B4-BE49-F238E27FC236}">
                <a16:creationId xmlns:a16="http://schemas.microsoft.com/office/drawing/2014/main" id="{487D0385-AFD6-FE1B-E28B-741AB5867A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A117358-D0EA-B62B-F00C-4A87FAFF46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7DDCB37-27FF-1B41-A915-DB0D53A1CC43}" type="slidenum">
              <a:rPr lang="en-US" smtClean="0"/>
              <a:t>‹#›</a:t>
            </a:fld>
            <a:endParaRPr lang="en-US"/>
          </a:p>
        </p:txBody>
      </p:sp>
      <p:sp>
        <p:nvSpPr>
          <p:cNvPr id="9" name="TextBox 8">
            <a:extLst>
              <a:ext uri="{FF2B5EF4-FFF2-40B4-BE49-F238E27FC236}">
                <a16:creationId xmlns:a16="http://schemas.microsoft.com/office/drawing/2014/main" id="{96337E98-154C-F444-0321-8F6463CBDAB1}"/>
              </a:ext>
            </a:extLst>
          </p:cNvPr>
          <p:cNvSpPr txBox="1"/>
          <p:nvPr>
            <p:extLst>
              <p:ext uri="{1162E1C5-73C7-4A58-AE30-91384D911F3F}">
                <p184:classification xmlns:p184="http://schemas.microsoft.com/office/powerpoint/2018/4/main" val="hdr"/>
              </p:ext>
            </p:extLst>
          </p:nvPr>
        </p:nvSpPr>
        <p:spPr>
          <a:xfrm>
            <a:off x="5811012" y="63500"/>
            <a:ext cx="598488" cy="167640"/>
          </a:xfrm>
          <a:prstGeom prst="rect">
            <a:avLst/>
          </a:prstGeom>
        </p:spPr>
        <p:txBody>
          <a:bodyPr horzOverflow="overflow" lIns="0" tIns="0" rIns="0" bIns="0">
            <a:spAutoFit/>
          </a:bodyPr>
          <a:lstStyle/>
          <a:p>
            <a:pPr algn="l"/>
            <a:r>
              <a:rPr lang="en-GB" sz="1100">
                <a:solidFill>
                  <a:srgbClr val="000000">
                    <a:alpha val="50000"/>
                  </a:srgbClr>
                </a:solidFill>
                <a:latin typeface="Aptos" panose="020B0004020202020204" pitchFamily="34" charset="0"/>
              </a:rPr>
              <a:t>OFFICIAL</a:t>
            </a:r>
          </a:p>
        </p:txBody>
      </p:sp>
      <p:sp>
        <p:nvSpPr>
          <p:cNvPr id="10" name="TextBox 9">
            <a:extLst>
              <a:ext uri="{FF2B5EF4-FFF2-40B4-BE49-F238E27FC236}">
                <a16:creationId xmlns:a16="http://schemas.microsoft.com/office/drawing/2014/main" id="{52E3AB96-290D-F8F9-903F-A90B42B4334C}"/>
              </a:ext>
            </a:extLst>
          </p:cNvPr>
          <p:cNvSpPr txBox="1"/>
          <p:nvPr>
            <p:extLst>
              <p:ext uri="{1162E1C5-73C7-4A58-AE30-91384D911F3F}">
                <p184:classification xmlns:p184="http://schemas.microsoft.com/office/powerpoint/2018/4/main" val="ftr"/>
              </p:ext>
            </p:extLst>
          </p:nvPr>
        </p:nvSpPr>
        <p:spPr>
          <a:xfrm>
            <a:off x="5811012" y="6626860"/>
            <a:ext cx="598488" cy="167640"/>
          </a:xfrm>
          <a:prstGeom prst="rect">
            <a:avLst/>
          </a:prstGeom>
        </p:spPr>
        <p:txBody>
          <a:bodyPr horzOverflow="overflow" lIns="0" tIns="0" rIns="0" bIns="0">
            <a:spAutoFit/>
          </a:bodyPr>
          <a:lstStyle/>
          <a:p>
            <a:pPr algn="l"/>
            <a:r>
              <a:rPr lang="en-GB" sz="1100">
                <a:solidFill>
                  <a:srgbClr val="000000">
                    <a:alpha val="50000"/>
                  </a:srgbClr>
                </a:solidFill>
                <a:latin typeface="Aptos" panose="020B0004020202020204" pitchFamily="34" charset="0"/>
              </a:rPr>
              <a:t>OFFICIAL</a:t>
            </a:r>
          </a:p>
        </p:txBody>
      </p:sp>
    </p:spTree>
    <p:extLst>
      <p:ext uri="{BB962C8B-B14F-4D97-AF65-F5344CB8AC3E}">
        <p14:creationId xmlns:p14="http://schemas.microsoft.com/office/powerpoint/2010/main" val="9984790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8" Type="http://schemas.openxmlformats.org/officeDocument/2006/relationships/image" Target="../media/image7.sv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svg"/><Relationship Id="rId2" Type="http://schemas.openxmlformats.org/officeDocument/2006/relationships/hyperlink" Target="https://iasme.co.uk/cyber-essentials/" TargetMode="External"/><Relationship Id="rId1" Type="http://schemas.openxmlformats.org/officeDocument/2006/relationships/slideLayout" Target="../slideLayouts/slideLayout7.xml"/><Relationship Id="rId6" Type="http://schemas.openxmlformats.org/officeDocument/2006/relationships/image" Target="../media/image5.sv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png"/><Relationship Id="rId10" Type="http://schemas.openxmlformats.org/officeDocument/2006/relationships/image" Target="../media/image9.svg"/><Relationship Id="rId4" Type="http://schemas.openxmlformats.org/officeDocument/2006/relationships/image" Target="../media/image3.svg"/><Relationship Id="rId9" Type="http://schemas.openxmlformats.org/officeDocument/2006/relationships/image" Target="../media/image8.png"/><Relationship Id="rId14" Type="http://schemas.openxmlformats.org/officeDocument/2006/relationships/image" Target="../media/image13.sv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hyperlink" Target="https://www.gov.uk/government/statistics/cyber-security-breaches-survey-2025/cyber-security-breaches-survey-2025" TargetMode="External"/><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3.svg"/><Relationship Id="rId5" Type="http://schemas.openxmlformats.org/officeDocument/2006/relationships/image" Target="../media/image2.pn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image" Target="../media/image21.svg"/><Relationship Id="rId3" Type="http://schemas.openxmlformats.org/officeDocument/2006/relationships/hyperlink" Target="https://supplier.iasme.co.uk/" TargetMode="External"/><Relationship Id="rId7" Type="http://schemas.openxmlformats.org/officeDocument/2006/relationships/image" Target="../media/image15.svg"/><Relationship Id="rId12" Type="http://schemas.openxmlformats.org/officeDocument/2006/relationships/image" Target="../media/image20.png"/><Relationship Id="rId17" Type="http://schemas.openxmlformats.org/officeDocument/2006/relationships/image" Target="../media/image25.svg"/><Relationship Id="rId2" Type="http://schemas.openxmlformats.org/officeDocument/2006/relationships/notesSlide" Target="../notesSlides/notesSlide3.xml"/><Relationship Id="rId16" Type="http://schemas.openxmlformats.org/officeDocument/2006/relationships/image" Target="../media/image24.png"/><Relationship Id="rId1" Type="http://schemas.openxmlformats.org/officeDocument/2006/relationships/slideLayout" Target="../slideLayouts/slideLayout12.xml"/><Relationship Id="rId6" Type="http://schemas.openxmlformats.org/officeDocument/2006/relationships/image" Target="../media/image14.png"/><Relationship Id="rId11" Type="http://schemas.openxmlformats.org/officeDocument/2006/relationships/image" Target="../media/image19.svg"/><Relationship Id="rId5" Type="http://schemas.openxmlformats.org/officeDocument/2006/relationships/hyperlink" Target="https://iasme.co.uk/articles/wealth-management-firm-st-jamess-place-mandates-cyber-essentials-plus-across-network-of-partner-organisations/" TargetMode="External"/><Relationship Id="rId15" Type="http://schemas.openxmlformats.org/officeDocument/2006/relationships/image" Target="../media/image23.svg"/><Relationship Id="rId10" Type="http://schemas.openxmlformats.org/officeDocument/2006/relationships/image" Target="../media/image18.png"/><Relationship Id="rId4" Type="http://schemas.openxmlformats.org/officeDocument/2006/relationships/image" Target="../media/image1.png"/><Relationship Id="rId9" Type="http://schemas.openxmlformats.org/officeDocument/2006/relationships/image" Target="../media/image17.svg"/><Relationship Id="rId14" Type="http://schemas.openxmlformats.org/officeDocument/2006/relationships/image" Target="../media/image22.png"/></Relationships>
</file>

<file path=ppt/slides/_rels/slide6.xml.rels><?xml version="1.0" encoding="UTF-8" standalone="yes"?>
<Relationships xmlns="http://schemas.openxmlformats.org/package/2006/relationships"><Relationship Id="rId3" Type="http://schemas.openxmlformats.org/officeDocument/2006/relationships/hyperlink" Target="https://iasme.co.uk/cyber-advisor/"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3AC96-3396-3C24-06EC-59689BC37327}"/>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1300CD22-2616-09A7-834A-2A801444A291}"/>
              </a:ext>
            </a:extLst>
          </p:cNvPr>
          <p:cNvSpPr/>
          <p:nvPr/>
        </p:nvSpPr>
        <p:spPr>
          <a:xfrm>
            <a:off x="428" y="0"/>
            <a:ext cx="12191144" cy="6865641"/>
          </a:xfrm>
          <a:prstGeom prst="rect">
            <a:avLst/>
          </a:prstGeom>
          <a:solidFill>
            <a:srgbClr val="051C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1507846" rtl="0" eaLnBrk="1" latinLnBrk="0" hangingPunct="1">
              <a:defRPr sz="2968" kern="1200">
                <a:solidFill>
                  <a:schemeClr val="tx1"/>
                </a:solidFill>
                <a:latin typeface="+mn-lt"/>
                <a:ea typeface="+mn-ea"/>
                <a:cs typeface="+mn-cs"/>
              </a:defRPr>
            </a:lvl1pPr>
            <a:lvl2pPr marL="753923" algn="l" defTabSz="1507846" rtl="0" eaLnBrk="1" latinLnBrk="0" hangingPunct="1">
              <a:defRPr sz="2968" kern="1200">
                <a:solidFill>
                  <a:schemeClr val="tx1"/>
                </a:solidFill>
                <a:latin typeface="+mn-lt"/>
                <a:ea typeface="+mn-ea"/>
                <a:cs typeface="+mn-cs"/>
              </a:defRPr>
            </a:lvl2pPr>
            <a:lvl3pPr marL="1507846" algn="l" defTabSz="1507846" rtl="0" eaLnBrk="1" latinLnBrk="0" hangingPunct="1">
              <a:defRPr sz="2968" kern="1200">
                <a:solidFill>
                  <a:schemeClr val="tx1"/>
                </a:solidFill>
                <a:latin typeface="+mn-lt"/>
                <a:ea typeface="+mn-ea"/>
                <a:cs typeface="+mn-cs"/>
              </a:defRPr>
            </a:lvl3pPr>
            <a:lvl4pPr marL="2261768" algn="l" defTabSz="1507846" rtl="0" eaLnBrk="1" latinLnBrk="0" hangingPunct="1">
              <a:defRPr sz="2968" kern="1200">
                <a:solidFill>
                  <a:schemeClr val="tx1"/>
                </a:solidFill>
                <a:latin typeface="+mn-lt"/>
                <a:ea typeface="+mn-ea"/>
                <a:cs typeface="+mn-cs"/>
              </a:defRPr>
            </a:lvl4pPr>
            <a:lvl5pPr marL="3015691" algn="l" defTabSz="1507846" rtl="0" eaLnBrk="1" latinLnBrk="0" hangingPunct="1">
              <a:defRPr sz="2968" kern="1200">
                <a:solidFill>
                  <a:schemeClr val="tx1"/>
                </a:solidFill>
                <a:latin typeface="+mn-lt"/>
                <a:ea typeface="+mn-ea"/>
                <a:cs typeface="+mn-cs"/>
              </a:defRPr>
            </a:lvl5pPr>
            <a:lvl6pPr marL="3769614" algn="l" defTabSz="1507846" rtl="0" eaLnBrk="1" latinLnBrk="0" hangingPunct="1">
              <a:defRPr sz="2968" kern="1200">
                <a:solidFill>
                  <a:schemeClr val="tx1"/>
                </a:solidFill>
                <a:latin typeface="+mn-lt"/>
                <a:ea typeface="+mn-ea"/>
                <a:cs typeface="+mn-cs"/>
              </a:defRPr>
            </a:lvl6pPr>
            <a:lvl7pPr marL="4523537" algn="l" defTabSz="1507846" rtl="0" eaLnBrk="1" latinLnBrk="0" hangingPunct="1">
              <a:defRPr sz="2968" kern="1200">
                <a:solidFill>
                  <a:schemeClr val="tx1"/>
                </a:solidFill>
                <a:latin typeface="+mn-lt"/>
                <a:ea typeface="+mn-ea"/>
                <a:cs typeface="+mn-cs"/>
              </a:defRPr>
            </a:lvl7pPr>
            <a:lvl8pPr marL="5277460" algn="l" defTabSz="1507846" rtl="0" eaLnBrk="1" latinLnBrk="0" hangingPunct="1">
              <a:defRPr sz="2968" kern="1200">
                <a:solidFill>
                  <a:schemeClr val="tx1"/>
                </a:solidFill>
                <a:latin typeface="+mn-lt"/>
                <a:ea typeface="+mn-ea"/>
                <a:cs typeface="+mn-cs"/>
              </a:defRPr>
            </a:lvl8pPr>
            <a:lvl9pPr marL="6031382" algn="l" defTabSz="1507846" rtl="0" eaLnBrk="1" latinLnBrk="0" hangingPunct="1">
              <a:defRPr sz="2968" kern="1200">
                <a:solidFill>
                  <a:schemeClr val="tx1"/>
                </a:solidFill>
                <a:latin typeface="+mn-lt"/>
                <a:ea typeface="+mn-ea"/>
                <a:cs typeface="+mn-cs"/>
              </a:defRPr>
            </a:lvl9pPr>
          </a:lstStyle>
          <a:p>
            <a:pPr algn="ctr"/>
            <a:endParaRPr lang="en-GB"/>
          </a:p>
        </p:txBody>
      </p:sp>
      <p:pic>
        <p:nvPicPr>
          <p:cNvPr id="6" name="Picture 5" descr="Logo&#10;&#10;Description automatically generated">
            <a:extLst>
              <a:ext uri="{FF2B5EF4-FFF2-40B4-BE49-F238E27FC236}">
                <a16:creationId xmlns:a16="http://schemas.microsoft.com/office/drawing/2014/main" id="{1F9A9DF6-E238-1680-9B8C-83AEA7BF49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41941" y="1"/>
            <a:ext cx="2047451" cy="968342"/>
          </a:xfrm>
          <a:prstGeom prst="rect">
            <a:avLst/>
          </a:prstGeom>
        </p:spPr>
      </p:pic>
      <p:sp>
        <p:nvSpPr>
          <p:cNvPr id="7" name="TextBox 6">
            <a:extLst>
              <a:ext uri="{FF2B5EF4-FFF2-40B4-BE49-F238E27FC236}">
                <a16:creationId xmlns:a16="http://schemas.microsoft.com/office/drawing/2014/main" id="{303F13CB-FE93-6CB9-5FF6-01418642D8E2}"/>
              </a:ext>
            </a:extLst>
          </p:cNvPr>
          <p:cNvSpPr txBox="1"/>
          <p:nvPr/>
        </p:nvSpPr>
        <p:spPr>
          <a:xfrm>
            <a:off x="617457" y="272089"/>
            <a:ext cx="10911524" cy="400110"/>
          </a:xfrm>
          <a:prstGeom prst="rect">
            <a:avLst/>
          </a:prstGeom>
          <a:noFill/>
          <a:ln>
            <a:noFill/>
            <a:prstDash val="sysDash"/>
          </a:ln>
        </p:spPr>
        <p:txBody>
          <a:bodyPr wrap="square" rtlCol="0" anchor="ctr">
            <a:spAutoFit/>
          </a:bodyPr>
          <a:lstStyle/>
          <a:p>
            <a:r>
              <a:rPr lang="en-GB" sz="2000" b="1">
                <a:solidFill>
                  <a:schemeClr val="bg1"/>
                </a:solidFill>
                <a:latin typeface="Poppins" panose="00000500000000000000" pitchFamily="2" charset="0"/>
                <a:cs typeface="Poppins" panose="00000500000000000000" pitchFamily="2" charset="0"/>
              </a:rPr>
              <a:t>Cyber Essentials in the supply chain</a:t>
            </a:r>
          </a:p>
        </p:txBody>
      </p:sp>
      <p:sp>
        <p:nvSpPr>
          <p:cNvPr id="2" name="TextBox 1">
            <a:extLst>
              <a:ext uri="{FF2B5EF4-FFF2-40B4-BE49-F238E27FC236}">
                <a16:creationId xmlns:a16="http://schemas.microsoft.com/office/drawing/2014/main" id="{86870359-39B5-CA4D-5556-97D685DE457E}"/>
              </a:ext>
            </a:extLst>
          </p:cNvPr>
          <p:cNvSpPr txBox="1"/>
          <p:nvPr/>
        </p:nvSpPr>
        <p:spPr>
          <a:xfrm>
            <a:off x="617457" y="972435"/>
            <a:ext cx="10911524" cy="4185761"/>
          </a:xfrm>
          <a:prstGeom prst="rect">
            <a:avLst/>
          </a:prstGeom>
          <a:noFill/>
        </p:spPr>
        <p:txBody>
          <a:bodyPr wrap="square" rtlCol="0">
            <a:spAutoFit/>
          </a:bodyPr>
          <a:lstStyle/>
          <a:p>
            <a:pPr>
              <a:spcAft>
                <a:spcPts val="1200"/>
              </a:spcAft>
            </a:pPr>
            <a:r>
              <a:rPr lang="en-GB" dirty="0">
                <a:solidFill>
                  <a:schemeClr val="bg1"/>
                </a:solidFill>
                <a:latin typeface="Poppins"/>
                <a:cs typeface="Poppins"/>
              </a:rPr>
              <a:t>Despite efforts to improve cyber security, the gap between threats and defences is widening.  </a:t>
            </a:r>
          </a:p>
          <a:p>
            <a:pPr>
              <a:spcAft>
                <a:spcPts val="1200"/>
              </a:spcAft>
            </a:pPr>
            <a:r>
              <a:rPr lang="en-GB" dirty="0">
                <a:solidFill>
                  <a:schemeClr val="bg1"/>
                </a:solidFill>
                <a:latin typeface="Poppins"/>
                <a:cs typeface="Poppins"/>
              </a:rPr>
              <a:t>We all need to increase the pace we are working at to keep ahead of our adversaries. </a:t>
            </a:r>
          </a:p>
          <a:p>
            <a:pPr>
              <a:spcAft>
                <a:spcPts val="1200"/>
              </a:spcAft>
            </a:pPr>
            <a:r>
              <a:rPr lang="en-GB" dirty="0">
                <a:solidFill>
                  <a:schemeClr val="bg1"/>
                </a:solidFill>
                <a:latin typeface="Poppins"/>
                <a:cs typeface="Poppins"/>
              </a:rPr>
              <a:t>Amidst this contest, there is an increasing trend in supplier-based breaches. Yet, just 14% of UK businesses reviewed the cyber risk of their immediate suppliers in the last 12 months. </a:t>
            </a:r>
          </a:p>
          <a:p>
            <a:pPr>
              <a:spcAft>
                <a:spcPts val="1200"/>
              </a:spcAft>
            </a:pPr>
            <a:r>
              <a:rPr lang="en-GB" dirty="0">
                <a:solidFill>
                  <a:schemeClr val="bg1"/>
                </a:solidFill>
                <a:latin typeface="Poppins"/>
                <a:cs typeface="Poppins"/>
              </a:rPr>
              <a:t>This is often blamed on a lack of capacity, capability and tools within buying organisations. </a:t>
            </a:r>
          </a:p>
          <a:p>
            <a:pPr>
              <a:spcAft>
                <a:spcPts val="1200"/>
              </a:spcAft>
            </a:pPr>
            <a:r>
              <a:rPr lang="en-GB" dirty="0">
                <a:solidFill>
                  <a:schemeClr val="bg1"/>
                </a:solidFill>
                <a:latin typeface="Poppins"/>
                <a:cs typeface="Poppins"/>
              </a:rPr>
              <a:t>Cyber Essentials provides a tangible, efficient way for organisations to gain assurance that their suppliers, or other third parties, have effectively implemented fundamental technical controls and that they are protected from the majority of untargeted, commodity attacks.</a:t>
            </a:r>
            <a:br>
              <a:rPr lang="en-GB" dirty="0">
                <a:solidFill>
                  <a:schemeClr val="bg1"/>
                </a:solidFill>
                <a:latin typeface="Poppins"/>
                <a:cs typeface="Poppins"/>
              </a:rPr>
            </a:br>
            <a:br>
              <a:rPr lang="en-GB" dirty="0">
                <a:solidFill>
                  <a:schemeClr val="bg1"/>
                </a:solidFill>
                <a:latin typeface="Poppins"/>
                <a:cs typeface="Poppins"/>
              </a:rPr>
            </a:br>
            <a:r>
              <a:rPr lang="en-GB" dirty="0">
                <a:solidFill>
                  <a:schemeClr val="bg1"/>
                </a:solidFill>
                <a:latin typeface="Poppins"/>
                <a:cs typeface="Poppins"/>
              </a:rPr>
              <a:t>We know that it works. And that is why we are calling on large organisations to better address cyber security risk by developing approaches to improve adoption of Cyber Essentials within their supply chain.</a:t>
            </a:r>
            <a:endParaRPr lang="en-GB" dirty="0">
              <a:solidFill>
                <a:schemeClr val="bg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29378816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4A2138BB-C8DA-5533-8032-4511DE7D6DEA}"/>
              </a:ext>
            </a:extLst>
          </p:cNvPr>
          <p:cNvSpPr/>
          <p:nvPr/>
        </p:nvSpPr>
        <p:spPr>
          <a:xfrm>
            <a:off x="428" y="0"/>
            <a:ext cx="12191144" cy="6865641"/>
          </a:xfrm>
          <a:prstGeom prst="rect">
            <a:avLst/>
          </a:prstGeom>
          <a:solidFill>
            <a:srgbClr val="051C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1507846" rtl="0" eaLnBrk="1" latinLnBrk="0" hangingPunct="1">
              <a:defRPr sz="2968" kern="1200">
                <a:solidFill>
                  <a:schemeClr val="tx1"/>
                </a:solidFill>
                <a:latin typeface="+mn-lt"/>
                <a:ea typeface="+mn-ea"/>
                <a:cs typeface="+mn-cs"/>
              </a:defRPr>
            </a:lvl1pPr>
            <a:lvl2pPr marL="753923" algn="l" defTabSz="1507846" rtl="0" eaLnBrk="1" latinLnBrk="0" hangingPunct="1">
              <a:defRPr sz="2968" kern="1200">
                <a:solidFill>
                  <a:schemeClr val="tx1"/>
                </a:solidFill>
                <a:latin typeface="+mn-lt"/>
                <a:ea typeface="+mn-ea"/>
                <a:cs typeface="+mn-cs"/>
              </a:defRPr>
            </a:lvl2pPr>
            <a:lvl3pPr marL="1507846" algn="l" defTabSz="1507846" rtl="0" eaLnBrk="1" latinLnBrk="0" hangingPunct="1">
              <a:defRPr sz="2968" kern="1200">
                <a:solidFill>
                  <a:schemeClr val="tx1"/>
                </a:solidFill>
                <a:latin typeface="+mn-lt"/>
                <a:ea typeface="+mn-ea"/>
                <a:cs typeface="+mn-cs"/>
              </a:defRPr>
            </a:lvl3pPr>
            <a:lvl4pPr marL="2261768" algn="l" defTabSz="1507846" rtl="0" eaLnBrk="1" latinLnBrk="0" hangingPunct="1">
              <a:defRPr sz="2968" kern="1200">
                <a:solidFill>
                  <a:schemeClr val="tx1"/>
                </a:solidFill>
                <a:latin typeface="+mn-lt"/>
                <a:ea typeface="+mn-ea"/>
                <a:cs typeface="+mn-cs"/>
              </a:defRPr>
            </a:lvl4pPr>
            <a:lvl5pPr marL="3015691" algn="l" defTabSz="1507846" rtl="0" eaLnBrk="1" latinLnBrk="0" hangingPunct="1">
              <a:defRPr sz="2968" kern="1200">
                <a:solidFill>
                  <a:schemeClr val="tx1"/>
                </a:solidFill>
                <a:latin typeface="+mn-lt"/>
                <a:ea typeface="+mn-ea"/>
                <a:cs typeface="+mn-cs"/>
              </a:defRPr>
            </a:lvl5pPr>
            <a:lvl6pPr marL="3769614" algn="l" defTabSz="1507846" rtl="0" eaLnBrk="1" latinLnBrk="0" hangingPunct="1">
              <a:defRPr sz="2968" kern="1200">
                <a:solidFill>
                  <a:schemeClr val="tx1"/>
                </a:solidFill>
                <a:latin typeface="+mn-lt"/>
                <a:ea typeface="+mn-ea"/>
                <a:cs typeface="+mn-cs"/>
              </a:defRPr>
            </a:lvl6pPr>
            <a:lvl7pPr marL="4523537" algn="l" defTabSz="1507846" rtl="0" eaLnBrk="1" latinLnBrk="0" hangingPunct="1">
              <a:defRPr sz="2968" kern="1200">
                <a:solidFill>
                  <a:schemeClr val="tx1"/>
                </a:solidFill>
                <a:latin typeface="+mn-lt"/>
                <a:ea typeface="+mn-ea"/>
                <a:cs typeface="+mn-cs"/>
              </a:defRPr>
            </a:lvl7pPr>
            <a:lvl8pPr marL="5277460" algn="l" defTabSz="1507846" rtl="0" eaLnBrk="1" latinLnBrk="0" hangingPunct="1">
              <a:defRPr sz="2968" kern="1200">
                <a:solidFill>
                  <a:schemeClr val="tx1"/>
                </a:solidFill>
                <a:latin typeface="+mn-lt"/>
                <a:ea typeface="+mn-ea"/>
                <a:cs typeface="+mn-cs"/>
              </a:defRPr>
            </a:lvl8pPr>
            <a:lvl9pPr marL="6031382" algn="l" defTabSz="1507846" rtl="0" eaLnBrk="1" latinLnBrk="0" hangingPunct="1">
              <a:defRPr sz="2968" kern="1200">
                <a:solidFill>
                  <a:schemeClr val="tx1"/>
                </a:solidFill>
                <a:latin typeface="+mn-lt"/>
                <a:ea typeface="+mn-ea"/>
                <a:cs typeface="+mn-cs"/>
              </a:defRPr>
            </a:lvl9pPr>
          </a:lstStyle>
          <a:p>
            <a:pPr algn="ctr"/>
            <a:endParaRPr lang="en-GB"/>
          </a:p>
        </p:txBody>
      </p:sp>
      <p:sp>
        <p:nvSpPr>
          <p:cNvPr id="30" name="TextBox 29">
            <a:extLst>
              <a:ext uri="{FF2B5EF4-FFF2-40B4-BE49-F238E27FC236}">
                <a16:creationId xmlns:a16="http://schemas.microsoft.com/office/drawing/2014/main" id="{A1EDB287-5571-2A99-9EC1-6FE0FD72D8B4}"/>
              </a:ext>
            </a:extLst>
          </p:cNvPr>
          <p:cNvSpPr txBox="1"/>
          <p:nvPr/>
        </p:nvSpPr>
        <p:spPr>
          <a:xfrm>
            <a:off x="617457" y="993675"/>
            <a:ext cx="8149641" cy="3554819"/>
          </a:xfrm>
          <a:prstGeom prst="rect">
            <a:avLst/>
          </a:prstGeom>
          <a:noFill/>
          <a:ln>
            <a:noFill/>
          </a:ln>
        </p:spPr>
        <p:txBody>
          <a:bodyPr wrap="square" numCol="1" spcCol="540000" rtlCol="0">
            <a:spAutoFit/>
          </a:bodyPr>
          <a:lstStyle>
            <a:defPPr>
              <a:defRPr lang="en-US"/>
            </a:defPPr>
            <a:lvl1pPr marL="0" algn="l" defTabSz="1507846" rtl="0" eaLnBrk="1" latinLnBrk="0" hangingPunct="1">
              <a:defRPr sz="2968" kern="1200">
                <a:solidFill>
                  <a:schemeClr val="tx1"/>
                </a:solidFill>
                <a:latin typeface="+mn-lt"/>
                <a:ea typeface="+mn-ea"/>
                <a:cs typeface="+mn-cs"/>
              </a:defRPr>
            </a:lvl1pPr>
            <a:lvl2pPr marL="753923" algn="l" defTabSz="1507846" rtl="0" eaLnBrk="1" latinLnBrk="0" hangingPunct="1">
              <a:defRPr sz="2968" kern="1200">
                <a:solidFill>
                  <a:schemeClr val="tx1"/>
                </a:solidFill>
                <a:latin typeface="+mn-lt"/>
                <a:ea typeface="+mn-ea"/>
                <a:cs typeface="+mn-cs"/>
              </a:defRPr>
            </a:lvl2pPr>
            <a:lvl3pPr marL="1507846" algn="l" defTabSz="1507846" rtl="0" eaLnBrk="1" latinLnBrk="0" hangingPunct="1">
              <a:defRPr sz="2968" kern="1200">
                <a:solidFill>
                  <a:schemeClr val="tx1"/>
                </a:solidFill>
                <a:latin typeface="+mn-lt"/>
                <a:ea typeface="+mn-ea"/>
                <a:cs typeface="+mn-cs"/>
              </a:defRPr>
            </a:lvl3pPr>
            <a:lvl4pPr marL="2261768" algn="l" defTabSz="1507846" rtl="0" eaLnBrk="1" latinLnBrk="0" hangingPunct="1">
              <a:defRPr sz="2968" kern="1200">
                <a:solidFill>
                  <a:schemeClr val="tx1"/>
                </a:solidFill>
                <a:latin typeface="+mn-lt"/>
                <a:ea typeface="+mn-ea"/>
                <a:cs typeface="+mn-cs"/>
              </a:defRPr>
            </a:lvl4pPr>
            <a:lvl5pPr marL="3015691" algn="l" defTabSz="1507846" rtl="0" eaLnBrk="1" latinLnBrk="0" hangingPunct="1">
              <a:defRPr sz="2968" kern="1200">
                <a:solidFill>
                  <a:schemeClr val="tx1"/>
                </a:solidFill>
                <a:latin typeface="+mn-lt"/>
                <a:ea typeface="+mn-ea"/>
                <a:cs typeface="+mn-cs"/>
              </a:defRPr>
            </a:lvl5pPr>
            <a:lvl6pPr marL="3769614" algn="l" defTabSz="1507846" rtl="0" eaLnBrk="1" latinLnBrk="0" hangingPunct="1">
              <a:defRPr sz="2968" kern="1200">
                <a:solidFill>
                  <a:schemeClr val="tx1"/>
                </a:solidFill>
                <a:latin typeface="+mn-lt"/>
                <a:ea typeface="+mn-ea"/>
                <a:cs typeface="+mn-cs"/>
              </a:defRPr>
            </a:lvl6pPr>
            <a:lvl7pPr marL="4523537" algn="l" defTabSz="1507846" rtl="0" eaLnBrk="1" latinLnBrk="0" hangingPunct="1">
              <a:defRPr sz="2968" kern="1200">
                <a:solidFill>
                  <a:schemeClr val="tx1"/>
                </a:solidFill>
                <a:latin typeface="+mn-lt"/>
                <a:ea typeface="+mn-ea"/>
                <a:cs typeface="+mn-cs"/>
              </a:defRPr>
            </a:lvl7pPr>
            <a:lvl8pPr marL="5277460" algn="l" defTabSz="1507846" rtl="0" eaLnBrk="1" latinLnBrk="0" hangingPunct="1">
              <a:defRPr sz="2968" kern="1200">
                <a:solidFill>
                  <a:schemeClr val="tx1"/>
                </a:solidFill>
                <a:latin typeface="+mn-lt"/>
                <a:ea typeface="+mn-ea"/>
                <a:cs typeface="+mn-cs"/>
              </a:defRPr>
            </a:lvl8pPr>
            <a:lvl9pPr marL="6031382" algn="l" defTabSz="1507846" rtl="0" eaLnBrk="1" latinLnBrk="0" hangingPunct="1">
              <a:defRPr sz="2968" kern="1200">
                <a:solidFill>
                  <a:schemeClr val="tx1"/>
                </a:solidFill>
                <a:latin typeface="+mn-lt"/>
                <a:ea typeface="+mn-ea"/>
                <a:cs typeface="+mn-cs"/>
              </a:defRPr>
            </a:lvl9pPr>
          </a:lstStyle>
          <a:p>
            <a:r>
              <a:rPr lang="en-GB" sz="1500">
                <a:solidFill>
                  <a:schemeClr val="bg1"/>
                </a:solidFill>
                <a:latin typeface="Poppins" panose="00000500000000000000" pitchFamily="2" charset="0"/>
                <a:cs typeface="Poppins" panose="00000500000000000000" pitchFamily="2" charset="0"/>
              </a:rPr>
              <a:t>Cyber attacks are inevitable, and the consequences can be costly. That’s why Cyber Essentials exists.</a:t>
            </a:r>
          </a:p>
          <a:p>
            <a:r>
              <a:rPr lang="en-GB" sz="1500">
                <a:solidFill>
                  <a:schemeClr val="bg1"/>
                </a:solidFill>
                <a:latin typeface="Poppins" panose="00000500000000000000" pitchFamily="2" charset="0"/>
                <a:cs typeface="Poppins" panose="00000500000000000000" pitchFamily="2" charset="0"/>
              </a:rPr>
              <a:t> </a:t>
            </a:r>
          </a:p>
          <a:p>
            <a:pPr marL="285750" indent="-285750">
              <a:spcAft>
                <a:spcPts val="1200"/>
              </a:spcAft>
              <a:buFont typeface="Arial" panose="020B0604020202020204" pitchFamily="34" charset="0"/>
              <a:buChar char="•"/>
            </a:pPr>
            <a:r>
              <a:rPr lang="en-GB" sz="1500">
                <a:solidFill>
                  <a:schemeClr val="bg1"/>
                </a:solidFill>
                <a:latin typeface="Poppins" panose="00000500000000000000" pitchFamily="2" charset="0"/>
                <a:cs typeface="Poppins" panose="00000500000000000000" pitchFamily="2" charset="0"/>
              </a:rPr>
              <a:t>Cyber Essentials is a UK government-backed certification that proves your organisation is protected against most common cyber threats.</a:t>
            </a:r>
          </a:p>
          <a:p>
            <a:pPr marL="285750" indent="-285750">
              <a:spcAft>
                <a:spcPts val="1200"/>
              </a:spcAft>
              <a:buFont typeface="Arial" panose="020B0604020202020204" pitchFamily="34" charset="0"/>
              <a:buChar char="•"/>
            </a:pPr>
            <a:r>
              <a:rPr lang="en-GB" sz="1500">
                <a:solidFill>
                  <a:schemeClr val="bg1"/>
                </a:solidFill>
                <a:latin typeface="Poppins" panose="00000500000000000000" pitchFamily="2" charset="0"/>
                <a:cs typeface="Poppins" panose="00000500000000000000" pitchFamily="2" charset="0"/>
              </a:rPr>
              <a:t>It is the minimum standard of security that the NCSC would recommend </a:t>
            </a:r>
            <a:r>
              <a:rPr lang="en-GB" sz="1500" i="1">
                <a:solidFill>
                  <a:schemeClr val="bg1"/>
                </a:solidFill>
                <a:latin typeface="Poppins" panose="00000500000000000000" pitchFamily="2" charset="0"/>
                <a:cs typeface="Poppins" panose="00000500000000000000" pitchFamily="2" charset="0"/>
              </a:rPr>
              <a:t>every</a:t>
            </a:r>
            <a:r>
              <a:rPr lang="en-GB" sz="1500">
                <a:solidFill>
                  <a:schemeClr val="bg1"/>
                </a:solidFill>
                <a:latin typeface="Poppins" panose="00000500000000000000" pitchFamily="2" charset="0"/>
                <a:cs typeface="Poppins" panose="00000500000000000000" pitchFamily="2" charset="0"/>
              </a:rPr>
              <a:t> organisation to achieve – regardless of size.</a:t>
            </a:r>
          </a:p>
          <a:p>
            <a:pPr marL="285750" indent="-285750">
              <a:spcAft>
                <a:spcPts val="1200"/>
              </a:spcAft>
              <a:buFont typeface="Arial" panose="020B0604020202020204" pitchFamily="34" charset="0"/>
              <a:buChar char="•"/>
            </a:pPr>
            <a:r>
              <a:rPr lang="en-GB" sz="1500">
                <a:solidFill>
                  <a:schemeClr val="bg1"/>
                </a:solidFill>
                <a:latin typeface="Poppins"/>
                <a:cs typeface="Poppins"/>
              </a:rPr>
              <a:t>The scheme is delivered by the NCSC - in partnership with DSIT -  through </a:t>
            </a:r>
            <a:r>
              <a:rPr lang="en-GB" sz="1500">
                <a:solidFill>
                  <a:schemeClr val="bg1"/>
                </a:solidFill>
                <a:latin typeface="Poppins"/>
                <a:cs typeface="Poppins"/>
                <a:hlinkClick r:id="rId2">
                  <a:extLst>
                    <a:ext uri="{A12FA001-AC4F-418D-AE19-62706E023703}">
                      <ahyp:hlinkClr xmlns:ahyp="http://schemas.microsoft.com/office/drawing/2018/hyperlinkcolor" val="tx"/>
                    </a:ext>
                  </a:extLst>
                </a:hlinkClick>
              </a:rPr>
              <a:t>the IASME Consortium</a:t>
            </a:r>
            <a:r>
              <a:rPr lang="en-GB" sz="1500">
                <a:solidFill>
                  <a:schemeClr val="bg1"/>
                </a:solidFill>
                <a:latin typeface="Poppins"/>
                <a:cs typeface="Poppins"/>
              </a:rPr>
              <a:t>, who manage a network of over 400 Cyber Essentials Certification Bodies. </a:t>
            </a:r>
            <a:endParaRPr lang="en-GB" sz="1500">
              <a:solidFill>
                <a:schemeClr val="bg1"/>
              </a:solidFill>
              <a:latin typeface="Poppins" panose="00000500000000000000" pitchFamily="2" charset="0"/>
              <a:cs typeface="Poppins" panose="00000500000000000000" pitchFamily="2" charset="0"/>
            </a:endParaRPr>
          </a:p>
          <a:p>
            <a:pPr marL="285750" indent="-285750">
              <a:spcAft>
                <a:spcPts val="1200"/>
              </a:spcAft>
              <a:buFont typeface="Arial" panose="020B0604020202020204" pitchFamily="34" charset="0"/>
              <a:buChar char="•"/>
            </a:pPr>
            <a:r>
              <a:rPr lang="en-GB" sz="1500">
                <a:solidFill>
                  <a:schemeClr val="bg1"/>
                </a:solidFill>
                <a:latin typeface="Poppins" panose="00000500000000000000" pitchFamily="2" charset="0"/>
                <a:cs typeface="Poppins" panose="00000500000000000000" pitchFamily="2" charset="0"/>
              </a:rPr>
              <a:t>Implementing just five key controls </a:t>
            </a:r>
            <a:r>
              <a:rPr lang="en-GB" sz="1500" b="1">
                <a:solidFill>
                  <a:srgbClr val="FFC000"/>
                </a:solidFill>
                <a:latin typeface="Poppins" panose="00000500000000000000" pitchFamily="2" charset="0"/>
                <a:cs typeface="Poppins" panose="00000500000000000000" pitchFamily="2" charset="0"/>
              </a:rPr>
              <a:t>reduces risk</a:t>
            </a:r>
            <a:r>
              <a:rPr lang="en-GB" sz="1500">
                <a:solidFill>
                  <a:schemeClr val="bg1"/>
                </a:solidFill>
                <a:latin typeface="Poppins" panose="00000500000000000000" pitchFamily="2" charset="0"/>
                <a:cs typeface="Poppins" panose="00000500000000000000" pitchFamily="2" charset="0"/>
              </a:rPr>
              <a:t>, </a:t>
            </a:r>
            <a:r>
              <a:rPr lang="en-GB" sz="1500" b="1">
                <a:solidFill>
                  <a:srgbClr val="FFC000"/>
                </a:solidFill>
                <a:latin typeface="Poppins" panose="00000500000000000000" pitchFamily="2" charset="0"/>
                <a:cs typeface="Poppins" panose="00000500000000000000" pitchFamily="2" charset="0"/>
              </a:rPr>
              <a:t>strengthens resilience</a:t>
            </a:r>
            <a:r>
              <a:rPr lang="en-GB" sz="1500">
                <a:solidFill>
                  <a:schemeClr val="bg1"/>
                </a:solidFill>
                <a:latin typeface="Poppins" panose="00000500000000000000" pitchFamily="2" charset="0"/>
                <a:cs typeface="Poppins" panose="00000500000000000000" pitchFamily="2" charset="0"/>
              </a:rPr>
              <a:t>, and gives stakeholders </a:t>
            </a:r>
            <a:r>
              <a:rPr lang="en-GB" sz="1500" b="1">
                <a:solidFill>
                  <a:srgbClr val="FFC000"/>
                </a:solidFill>
                <a:latin typeface="Poppins" panose="00000500000000000000" pitchFamily="2" charset="0"/>
                <a:cs typeface="Poppins" panose="00000500000000000000" pitchFamily="2" charset="0"/>
              </a:rPr>
              <a:t>verified assurance </a:t>
            </a:r>
            <a:r>
              <a:rPr lang="en-GB" sz="1500">
                <a:solidFill>
                  <a:schemeClr val="bg1"/>
                </a:solidFill>
                <a:latin typeface="Poppins" panose="00000500000000000000" pitchFamily="2" charset="0"/>
                <a:cs typeface="Poppins" panose="00000500000000000000" pitchFamily="2" charset="0"/>
              </a:rPr>
              <a:t>that an organisation prioritises cyber security and meets recognised baseline standards.</a:t>
            </a:r>
          </a:p>
        </p:txBody>
      </p:sp>
      <p:grpSp>
        <p:nvGrpSpPr>
          <p:cNvPr id="31" name="Group 30">
            <a:extLst>
              <a:ext uri="{FF2B5EF4-FFF2-40B4-BE49-F238E27FC236}">
                <a16:creationId xmlns:a16="http://schemas.microsoft.com/office/drawing/2014/main" id="{AF22CFC8-AA22-1152-719A-318A7B8DCD63}"/>
              </a:ext>
            </a:extLst>
          </p:cNvPr>
          <p:cNvGrpSpPr/>
          <p:nvPr/>
        </p:nvGrpSpPr>
        <p:grpSpPr>
          <a:xfrm>
            <a:off x="7149216" y="4673358"/>
            <a:ext cx="1617883" cy="1450743"/>
            <a:chOff x="9499397" y="3020378"/>
            <a:chExt cx="1508803" cy="1615296"/>
          </a:xfrm>
        </p:grpSpPr>
        <p:sp>
          <p:nvSpPr>
            <p:cNvPr id="32" name="Rectangle 31">
              <a:extLst>
                <a:ext uri="{FF2B5EF4-FFF2-40B4-BE49-F238E27FC236}">
                  <a16:creationId xmlns:a16="http://schemas.microsoft.com/office/drawing/2014/main" id="{B3E49DC8-2A20-234C-596B-14928C349639}"/>
                </a:ext>
              </a:extLst>
            </p:cNvPr>
            <p:cNvSpPr/>
            <p:nvPr/>
          </p:nvSpPr>
          <p:spPr>
            <a:xfrm>
              <a:off x="9499397" y="3020378"/>
              <a:ext cx="1508803" cy="1615296"/>
            </a:xfrm>
            <a:prstGeom prst="rect">
              <a:avLst/>
            </a:prstGeom>
            <a:solidFill>
              <a:srgbClr val="B48900"/>
            </a:solidFill>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endParaRPr lang="en-GB" sz="1400">
                <a:solidFill>
                  <a:schemeClr val="bg1"/>
                </a:solidFill>
                <a:latin typeface="Poppins" panose="00000500000000000000" pitchFamily="2" charset="0"/>
                <a:cs typeface="Poppins" panose="00000500000000000000" pitchFamily="2" charset="0"/>
              </a:endParaRPr>
            </a:p>
            <a:p>
              <a:pPr algn="ctr"/>
              <a:endParaRPr lang="en-GB" sz="1400" b="1">
                <a:solidFill>
                  <a:schemeClr val="bg1"/>
                </a:solidFill>
                <a:latin typeface="Poppins" panose="00000500000000000000" pitchFamily="2" charset="0"/>
                <a:cs typeface="Poppins" panose="00000500000000000000" pitchFamily="2" charset="0"/>
              </a:endParaRPr>
            </a:p>
            <a:p>
              <a:pPr algn="ctr"/>
              <a:endParaRPr lang="en-GB" sz="1400" b="1">
                <a:solidFill>
                  <a:schemeClr val="bg1"/>
                </a:solidFill>
                <a:latin typeface="Poppins" panose="00000500000000000000" pitchFamily="2" charset="0"/>
                <a:cs typeface="Poppins" panose="00000500000000000000" pitchFamily="2" charset="0"/>
              </a:endParaRPr>
            </a:p>
            <a:p>
              <a:pPr algn="ctr"/>
              <a:br>
                <a:rPr lang="en-GB" sz="1400" b="1">
                  <a:solidFill>
                    <a:schemeClr val="bg1"/>
                  </a:solidFill>
                  <a:latin typeface="Poppins" panose="00000500000000000000" pitchFamily="2" charset="0"/>
                  <a:cs typeface="Poppins" panose="00000500000000000000" pitchFamily="2" charset="0"/>
                </a:rPr>
              </a:br>
              <a:endParaRPr lang="en-GB" sz="1400" b="1">
                <a:solidFill>
                  <a:schemeClr val="bg1"/>
                </a:solidFill>
                <a:latin typeface="Poppins" panose="00000500000000000000" pitchFamily="2" charset="0"/>
                <a:cs typeface="Poppins" panose="00000500000000000000" pitchFamily="2" charset="0"/>
              </a:endParaRPr>
            </a:p>
            <a:p>
              <a:pPr algn="ctr"/>
              <a:r>
                <a:rPr lang="en-GB" sz="1400" b="1">
                  <a:solidFill>
                    <a:schemeClr val="bg1"/>
                  </a:solidFill>
                  <a:latin typeface="Poppins" panose="00000500000000000000" pitchFamily="2" charset="0"/>
                  <a:cs typeface="Poppins" panose="00000500000000000000" pitchFamily="2" charset="0"/>
                </a:rPr>
                <a:t>Firewalls</a:t>
              </a:r>
            </a:p>
            <a:p>
              <a:pPr algn="ctr"/>
              <a:br>
                <a:rPr lang="en-GB" sz="800">
                  <a:latin typeface="Poppins" panose="00000500000000000000" pitchFamily="2" charset="0"/>
                  <a:cs typeface="Poppins" panose="00000500000000000000" pitchFamily="2" charset="0"/>
                </a:rPr>
              </a:br>
              <a:endParaRPr lang="en-GB" sz="900" i="0">
                <a:solidFill>
                  <a:schemeClr val="bg1"/>
                </a:solidFill>
                <a:effectLst/>
                <a:latin typeface="Poppins" panose="00000500000000000000" pitchFamily="2" charset="0"/>
                <a:cs typeface="Poppins" panose="00000500000000000000" pitchFamily="2" charset="0"/>
              </a:endParaRPr>
            </a:p>
            <a:p>
              <a:pPr algn="ctr"/>
              <a:endParaRPr lang="en-GB" sz="1400"/>
            </a:p>
          </p:txBody>
        </p:sp>
        <p:pic>
          <p:nvPicPr>
            <p:cNvPr id="33" name="Graphic 32" descr="Fire with solid fill">
              <a:extLst>
                <a:ext uri="{FF2B5EF4-FFF2-40B4-BE49-F238E27FC236}">
                  <a16:creationId xmlns:a16="http://schemas.microsoft.com/office/drawing/2014/main" id="{0EB228A2-D7D0-03F5-9818-BBDDC193D43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025993" y="3266332"/>
              <a:ext cx="466991" cy="466991"/>
            </a:xfrm>
            <a:prstGeom prst="rect">
              <a:avLst/>
            </a:prstGeom>
          </p:spPr>
        </p:pic>
      </p:grpSp>
      <p:grpSp>
        <p:nvGrpSpPr>
          <p:cNvPr id="34" name="Group 33">
            <a:extLst>
              <a:ext uri="{FF2B5EF4-FFF2-40B4-BE49-F238E27FC236}">
                <a16:creationId xmlns:a16="http://schemas.microsoft.com/office/drawing/2014/main" id="{997E396F-CF70-4C16-F5B3-52486203A4B8}"/>
              </a:ext>
            </a:extLst>
          </p:cNvPr>
          <p:cNvGrpSpPr/>
          <p:nvPr/>
        </p:nvGrpSpPr>
        <p:grpSpPr>
          <a:xfrm>
            <a:off x="3868325" y="4673358"/>
            <a:ext cx="1617883" cy="1450742"/>
            <a:chOff x="5058427" y="3019973"/>
            <a:chExt cx="1508803" cy="1615296"/>
          </a:xfrm>
        </p:grpSpPr>
        <p:sp>
          <p:nvSpPr>
            <p:cNvPr id="35" name="Rectangle 34">
              <a:extLst>
                <a:ext uri="{FF2B5EF4-FFF2-40B4-BE49-F238E27FC236}">
                  <a16:creationId xmlns:a16="http://schemas.microsoft.com/office/drawing/2014/main" id="{3C799CD5-F859-2235-144A-06FAB7A0AC4E}"/>
                </a:ext>
              </a:extLst>
            </p:cNvPr>
            <p:cNvSpPr/>
            <p:nvPr/>
          </p:nvSpPr>
          <p:spPr>
            <a:xfrm>
              <a:off x="5058427" y="3019973"/>
              <a:ext cx="1508803" cy="1615296"/>
            </a:xfrm>
            <a:prstGeom prst="rect">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endParaRPr lang="en-GB" sz="1400" b="0" i="0">
                <a:solidFill>
                  <a:schemeClr val="bg1"/>
                </a:solidFill>
                <a:effectLst/>
                <a:latin typeface="Poppins" panose="00000500000000000000" pitchFamily="2" charset="0"/>
                <a:cs typeface="Poppins" panose="00000500000000000000" pitchFamily="2" charset="0"/>
              </a:endParaRPr>
            </a:p>
            <a:p>
              <a:pPr algn="ctr"/>
              <a:endParaRPr lang="en-GB" sz="1400">
                <a:solidFill>
                  <a:schemeClr val="bg1"/>
                </a:solidFill>
                <a:latin typeface="Poppins" panose="00000500000000000000" pitchFamily="2" charset="0"/>
                <a:cs typeface="Poppins" panose="00000500000000000000" pitchFamily="2" charset="0"/>
              </a:endParaRPr>
            </a:p>
            <a:p>
              <a:pPr algn="ctr"/>
              <a:endParaRPr lang="en-GB" sz="1400" b="0" i="0">
                <a:solidFill>
                  <a:schemeClr val="bg1"/>
                </a:solidFill>
                <a:effectLst/>
                <a:latin typeface="Poppins" panose="00000500000000000000" pitchFamily="2" charset="0"/>
                <a:cs typeface="Poppins" panose="00000500000000000000" pitchFamily="2" charset="0"/>
              </a:endParaRPr>
            </a:p>
            <a:p>
              <a:pPr algn="ctr"/>
              <a:endParaRPr lang="en-GB" sz="1400">
                <a:solidFill>
                  <a:schemeClr val="bg1"/>
                </a:solidFill>
                <a:latin typeface="Poppins" panose="00000500000000000000" pitchFamily="2" charset="0"/>
                <a:cs typeface="Poppins" panose="00000500000000000000" pitchFamily="2" charset="0"/>
              </a:endParaRPr>
            </a:p>
            <a:p>
              <a:pPr algn="ctr"/>
              <a:br>
                <a:rPr lang="en-GB" sz="900" b="1" i="0">
                  <a:solidFill>
                    <a:schemeClr val="bg1"/>
                  </a:solidFill>
                  <a:effectLst/>
                  <a:latin typeface="Poppins" panose="00000500000000000000" pitchFamily="2" charset="0"/>
                  <a:cs typeface="Poppins" panose="00000500000000000000" pitchFamily="2" charset="0"/>
                </a:rPr>
              </a:br>
              <a:endParaRPr lang="en-GB" sz="900" b="1" i="0">
                <a:solidFill>
                  <a:schemeClr val="bg1"/>
                </a:solidFill>
                <a:effectLst/>
                <a:latin typeface="Poppins" panose="00000500000000000000" pitchFamily="2" charset="0"/>
                <a:cs typeface="Poppins" panose="00000500000000000000" pitchFamily="2" charset="0"/>
              </a:endParaRPr>
            </a:p>
            <a:p>
              <a:pPr algn="ctr"/>
              <a:r>
                <a:rPr lang="en-GB" sz="1400" b="1" i="0">
                  <a:solidFill>
                    <a:schemeClr val="bg1"/>
                  </a:solidFill>
                  <a:effectLst/>
                  <a:latin typeface="Poppins" panose="00000500000000000000" pitchFamily="2" charset="0"/>
                  <a:cs typeface="Poppins" panose="00000500000000000000" pitchFamily="2" charset="0"/>
                </a:rPr>
                <a:t>Malware protection</a:t>
              </a:r>
            </a:p>
            <a:p>
              <a:pPr algn="ctr"/>
              <a:br>
                <a:rPr lang="en-GB" sz="1400">
                  <a:solidFill>
                    <a:schemeClr val="bg1"/>
                  </a:solidFill>
                  <a:latin typeface="Poppins" panose="00000500000000000000" pitchFamily="2" charset="0"/>
                  <a:cs typeface="Poppins" panose="00000500000000000000" pitchFamily="2" charset="0"/>
                </a:rPr>
              </a:br>
              <a:r>
                <a:rPr lang="en-GB" sz="1400" i="0">
                  <a:solidFill>
                    <a:schemeClr val="bg1"/>
                  </a:solidFill>
                  <a:effectLst/>
                  <a:latin typeface="Poppins" panose="00000500000000000000" pitchFamily="2" charset="0"/>
                  <a:cs typeface="Poppins" panose="00000500000000000000" pitchFamily="2" charset="0"/>
                </a:rPr>
                <a:t> </a:t>
              </a:r>
            </a:p>
            <a:p>
              <a:pPr algn="ctr"/>
              <a:endParaRPr lang="en-GB" sz="1400"/>
            </a:p>
          </p:txBody>
        </p:sp>
        <p:pic>
          <p:nvPicPr>
            <p:cNvPr id="36" name="Graphic 35" descr="Shield with solid fill">
              <a:extLst>
                <a:ext uri="{FF2B5EF4-FFF2-40B4-BE49-F238E27FC236}">
                  <a16:creationId xmlns:a16="http://schemas.microsoft.com/office/drawing/2014/main" id="{9440C04E-84B9-FAB4-16D8-029200DFBCD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603607" y="3286093"/>
              <a:ext cx="409598" cy="475913"/>
            </a:xfrm>
            <a:prstGeom prst="rect">
              <a:avLst/>
            </a:prstGeom>
          </p:spPr>
        </p:pic>
      </p:grpSp>
      <p:grpSp>
        <p:nvGrpSpPr>
          <p:cNvPr id="37" name="Group 36">
            <a:extLst>
              <a:ext uri="{FF2B5EF4-FFF2-40B4-BE49-F238E27FC236}">
                <a16:creationId xmlns:a16="http://schemas.microsoft.com/office/drawing/2014/main" id="{29484943-2736-9BA4-285E-131449DC64A5}"/>
              </a:ext>
            </a:extLst>
          </p:cNvPr>
          <p:cNvGrpSpPr/>
          <p:nvPr/>
        </p:nvGrpSpPr>
        <p:grpSpPr>
          <a:xfrm>
            <a:off x="573988" y="4673356"/>
            <a:ext cx="1617883" cy="1450743"/>
            <a:chOff x="617457" y="3019967"/>
            <a:chExt cx="1950264" cy="1615296"/>
          </a:xfrm>
        </p:grpSpPr>
        <p:sp>
          <p:nvSpPr>
            <p:cNvPr id="38" name="Rectangle 37">
              <a:extLst>
                <a:ext uri="{FF2B5EF4-FFF2-40B4-BE49-F238E27FC236}">
                  <a16:creationId xmlns:a16="http://schemas.microsoft.com/office/drawing/2014/main" id="{70388E44-67A1-427C-39DC-48B4A0F4F45F}"/>
                </a:ext>
              </a:extLst>
            </p:cNvPr>
            <p:cNvSpPr/>
            <p:nvPr/>
          </p:nvSpPr>
          <p:spPr>
            <a:xfrm>
              <a:off x="617457" y="3019967"/>
              <a:ext cx="1950264" cy="1615296"/>
            </a:xfrm>
            <a:prstGeom prst="rect">
              <a:avLst/>
            </a:prstGeom>
            <a:solidFill>
              <a:srgbClr val="4A9C8A"/>
            </a:solidFill>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endParaRPr lang="en-GB" sz="1400" b="1" i="0">
                <a:solidFill>
                  <a:schemeClr val="bg1"/>
                </a:solidFill>
                <a:effectLst/>
                <a:latin typeface="Poppins" panose="00000500000000000000" pitchFamily="2" charset="0"/>
                <a:cs typeface="Poppins" panose="00000500000000000000" pitchFamily="2" charset="0"/>
              </a:endParaRPr>
            </a:p>
            <a:p>
              <a:pPr algn="ctr"/>
              <a:endParaRPr lang="en-GB" sz="1400" b="1">
                <a:solidFill>
                  <a:schemeClr val="bg1"/>
                </a:solidFill>
                <a:latin typeface="Poppins" panose="00000500000000000000" pitchFamily="2" charset="0"/>
                <a:cs typeface="Poppins" panose="00000500000000000000" pitchFamily="2" charset="0"/>
              </a:endParaRPr>
            </a:p>
            <a:p>
              <a:pPr algn="ctr"/>
              <a:endParaRPr lang="en-GB" sz="1400" b="1" i="0">
                <a:solidFill>
                  <a:schemeClr val="bg1"/>
                </a:solidFill>
                <a:effectLst/>
                <a:latin typeface="Poppins" panose="00000500000000000000" pitchFamily="2" charset="0"/>
                <a:cs typeface="Poppins" panose="00000500000000000000" pitchFamily="2" charset="0"/>
              </a:endParaRPr>
            </a:p>
            <a:p>
              <a:pPr algn="ctr"/>
              <a:br>
                <a:rPr lang="en-GB" sz="1400" b="1" i="0">
                  <a:solidFill>
                    <a:schemeClr val="bg1"/>
                  </a:solidFill>
                  <a:effectLst/>
                  <a:latin typeface="Poppins" panose="00000500000000000000" pitchFamily="2" charset="0"/>
                  <a:cs typeface="Poppins" panose="00000500000000000000" pitchFamily="2" charset="0"/>
                </a:rPr>
              </a:br>
              <a:br>
                <a:rPr lang="en-GB" sz="1400" b="1" i="0">
                  <a:solidFill>
                    <a:schemeClr val="bg1"/>
                  </a:solidFill>
                  <a:effectLst/>
                  <a:latin typeface="Poppins" panose="00000500000000000000" pitchFamily="2" charset="0"/>
                  <a:cs typeface="Poppins" panose="00000500000000000000" pitchFamily="2" charset="0"/>
                </a:rPr>
              </a:br>
              <a:endParaRPr lang="en-GB" sz="900" b="1" i="0">
                <a:solidFill>
                  <a:schemeClr val="bg1"/>
                </a:solidFill>
                <a:effectLst/>
                <a:latin typeface="Poppins" panose="00000500000000000000" pitchFamily="2" charset="0"/>
                <a:cs typeface="Poppins" panose="00000500000000000000" pitchFamily="2" charset="0"/>
              </a:endParaRPr>
            </a:p>
            <a:p>
              <a:pPr algn="ctr"/>
              <a:endParaRPr lang="en-GB" sz="1400" b="1" i="0">
                <a:solidFill>
                  <a:schemeClr val="bg1"/>
                </a:solidFill>
                <a:effectLst/>
                <a:latin typeface="Poppins" panose="00000500000000000000" pitchFamily="2" charset="0"/>
                <a:cs typeface="Poppins" panose="00000500000000000000" pitchFamily="2" charset="0"/>
              </a:endParaRPr>
            </a:p>
            <a:p>
              <a:pPr algn="ctr"/>
              <a:r>
                <a:rPr lang="en-GB" sz="1400" b="1" i="0">
                  <a:solidFill>
                    <a:schemeClr val="bg1"/>
                  </a:solidFill>
                  <a:effectLst/>
                  <a:latin typeface="Poppins" panose="00000500000000000000" pitchFamily="2" charset="0"/>
                  <a:cs typeface="Poppins" panose="00000500000000000000" pitchFamily="2" charset="0"/>
                </a:rPr>
                <a:t>Secure configuration</a:t>
              </a:r>
            </a:p>
            <a:p>
              <a:pPr algn="ctr"/>
              <a:br>
                <a:rPr lang="en-GB" sz="1400" i="0">
                  <a:solidFill>
                    <a:schemeClr val="bg1"/>
                  </a:solidFill>
                  <a:effectLst/>
                  <a:latin typeface="Poppins" panose="00000500000000000000" pitchFamily="2" charset="0"/>
                </a:rPr>
              </a:br>
              <a:endParaRPr lang="en-GB" sz="1400" i="0">
                <a:solidFill>
                  <a:schemeClr val="bg1"/>
                </a:solidFill>
                <a:effectLst/>
                <a:latin typeface="Poppins" panose="00000500000000000000" pitchFamily="2" charset="0"/>
                <a:cs typeface="Poppins" panose="00000500000000000000" pitchFamily="2" charset="0"/>
              </a:endParaRPr>
            </a:p>
            <a:p>
              <a:pPr algn="ctr"/>
              <a:endParaRPr lang="en-GB" sz="1400" b="0" i="0">
                <a:solidFill>
                  <a:schemeClr val="bg1"/>
                </a:solidFill>
                <a:effectLst/>
                <a:latin typeface="Poppins" panose="00000500000000000000" pitchFamily="2" charset="0"/>
                <a:cs typeface="Poppins" panose="00000500000000000000" pitchFamily="2" charset="0"/>
              </a:endParaRPr>
            </a:p>
            <a:p>
              <a:pPr algn="ctr"/>
              <a:endParaRPr lang="en-GB" sz="1400"/>
            </a:p>
          </p:txBody>
        </p:sp>
        <p:pic>
          <p:nvPicPr>
            <p:cNvPr id="39" name="Graphic 38" descr="Lock with solid fill">
              <a:extLst>
                <a:ext uri="{FF2B5EF4-FFF2-40B4-BE49-F238E27FC236}">
                  <a16:creationId xmlns:a16="http://schemas.microsoft.com/office/drawing/2014/main" id="{0D16BC27-E853-559F-EEF4-3D6347291F2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302406" y="3263395"/>
              <a:ext cx="550501" cy="498607"/>
            </a:xfrm>
            <a:prstGeom prst="rect">
              <a:avLst/>
            </a:prstGeom>
          </p:spPr>
        </p:pic>
      </p:grpSp>
      <p:grpSp>
        <p:nvGrpSpPr>
          <p:cNvPr id="40" name="Group 39">
            <a:extLst>
              <a:ext uri="{FF2B5EF4-FFF2-40B4-BE49-F238E27FC236}">
                <a16:creationId xmlns:a16="http://schemas.microsoft.com/office/drawing/2014/main" id="{5BC1FD6B-6490-494F-E208-9769D559DD5D}"/>
              </a:ext>
            </a:extLst>
          </p:cNvPr>
          <p:cNvGrpSpPr/>
          <p:nvPr/>
        </p:nvGrpSpPr>
        <p:grpSpPr>
          <a:xfrm>
            <a:off x="2221702" y="4673358"/>
            <a:ext cx="1617883" cy="1450742"/>
            <a:chOff x="2837942" y="3019965"/>
            <a:chExt cx="1508803" cy="1779687"/>
          </a:xfrm>
        </p:grpSpPr>
        <p:sp>
          <p:nvSpPr>
            <p:cNvPr id="41" name="Rectangle 40">
              <a:extLst>
                <a:ext uri="{FF2B5EF4-FFF2-40B4-BE49-F238E27FC236}">
                  <a16:creationId xmlns:a16="http://schemas.microsoft.com/office/drawing/2014/main" id="{559798BB-7462-8AAB-4CA8-E133DCC697AB}"/>
                </a:ext>
              </a:extLst>
            </p:cNvPr>
            <p:cNvSpPr/>
            <p:nvPr/>
          </p:nvSpPr>
          <p:spPr>
            <a:xfrm>
              <a:off x="2837942" y="3019965"/>
              <a:ext cx="1508803" cy="1779687"/>
            </a:xfrm>
            <a:prstGeom prst="rect">
              <a:avLst/>
            </a:prstGeom>
            <a:solidFill>
              <a:srgbClr val="6AA548"/>
            </a:solidFill>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br>
                <a:rPr lang="en-GB" sz="1400" b="1" i="0">
                  <a:solidFill>
                    <a:schemeClr val="bg1"/>
                  </a:solidFill>
                  <a:effectLst/>
                  <a:latin typeface="Poppins" panose="00000500000000000000" pitchFamily="2" charset="0"/>
                  <a:cs typeface="Poppins" panose="00000500000000000000" pitchFamily="2" charset="0"/>
                </a:rPr>
              </a:br>
              <a:br>
                <a:rPr lang="en-GB" sz="1400" b="1" i="0">
                  <a:solidFill>
                    <a:schemeClr val="bg1"/>
                  </a:solidFill>
                  <a:effectLst/>
                  <a:latin typeface="Poppins" panose="00000500000000000000" pitchFamily="2" charset="0"/>
                  <a:cs typeface="Poppins" panose="00000500000000000000" pitchFamily="2" charset="0"/>
                </a:rPr>
              </a:br>
              <a:br>
                <a:rPr lang="en-GB" sz="1400" b="1" i="0">
                  <a:solidFill>
                    <a:schemeClr val="bg1"/>
                  </a:solidFill>
                  <a:effectLst/>
                  <a:latin typeface="Poppins" panose="00000500000000000000" pitchFamily="2" charset="0"/>
                  <a:cs typeface="Poppins" panose="00000500000000000000" pitchFamily="2" charset="0"/>
                </a:rPr>
              </a:br>
              <a:endParaRPr lang="en-GB" sz="900" b="1" i="0">
                <a:solidFill>
                  <a:schemeClr val="bg1"/>
                </a:solidFill>
                <a:effectLst/>
                <a:latin typeface="Poppins" panose="00000500000000000000" pitchFamily="2" charset="0"/>
                <a:cs typeface="Poppins" panose="00000500000000000000" pitchFamily="2" charset="0"/>
              </a:endParaRPr>
            </a:p>
            <a:p>
              <a:pPr algn="ctr"/>
              <a:r>
                <a:rPr lang="en-GB" sz="1400" b="1" i="0">
                  <a:solidFill>
                    <a:schemeClr val="bg1"/>
                  </a:solidFill>
                  <a:effectLst/>
                  <a:latin typeface="Poppins" panose="00000500000000000000" pitchFamily="2" charset="0"/>
                  <a:cs typeface="Poppins" panose="00000500000000000000" pitchFamily="2" charset="0"/>
                </a:rPr>
                <a:t>User access control</a:t>
              </a:r>
            </a:p>
            <a:p>
              <a:pPr algn="ctr"/>
              <a:endParaRPr lang="en-GB" sz="1400" i="0">
                <a:solidFill>
                  <a:schemeClr val="bg1"/>
                </a:solidFill>
                <a:effectLst/>
                <a:latin typeface="Poppins" panose="00000500000000000000" pitchFamily="2" charset="0"/>
              </a:endParaRPr>
            </a:p>
          </p:txBody>
        </p:sp>
        <p:pic>
          <p:nvPicPr>
            <p:cNvPr id="42" name="Graphic 41" descr="Crown with solid fill">
              <a:extLst>
                <a:ext uri="{FF2B5EF4-FFF2-40B4-BE49-F238E27FC236}">
                  <a16:creationId xmlns:a16="http://schemas.microsoft.com/office/drawing/2014/main" id="{FF78B084-1022-B1AE-DE55-DC65EB0FDA2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374721" y="3237172"/>
              <a:ext cx="444801" cy="510282"/>
            </a:xfrm>
            <a:prstGeom prst="rect">
              <a:avLst/>
            </a:prstGeom>
          </p:spPr>
        </p:pic>
      </p:grpSp>
      <p:grpSp>
        <p:nvGrpSpPr>
          <p:cNvPr id="43" name="Group 42">
            <a:extLst>
              <a:ext uri="{FF2B5EF4-FFF2-40B4-BE49-F238E27FC236}">
                <a16:creationId xmlns:a16="http://schemas.microsoft.com/office/drawing/2014/main" id="{61A53D5A-8D38-3F72-7FAD-8C9A9E92F54C}"/>
              </a:ext>
            </a:extLst>
          </p:cNvPr>
          <p:cNvGrpSpPr/>
          <p:nvPr/>
        </p:nvGrpSpPr>
        <p:grpSpPr>
          <a:xfrm>
            <a:off x="5514949" y="4673358"/>
            <a:ext cx="1617883" cy="1450742"/>
            <a:chOff x="7278912" y="3020382"/>
            <a:chExt cx="1508803" cy="1615296"/>
          </a:xfrm>
        </p:grpSpPr>
        <p:sp>
          <p:nvSpPr>
            <p:cNvPr id="44" name="Rectangle 43">
              <a:extLst>
                <a:ext uri="{FF2B5EF4-FFF2-40B4-BE49-F238E27FC236}">
                  <a16:creationId xmlns:a16="http://schemas.microsoft.com/office/drawing/2014/main" id="{E733B757-F259-310A-6D45-5E99486194F9}"/>
                </a:ext>
              </a:extLst>
            </p:cNvPr>
            <p:cNvSpPr/>
            <p:nvPr/>
          </p:nvSpPr>
          <p:spPr>
            <a:xfrm>
              <a:off x="7278912" y="3020382"/>
              <a:ext cx="1508803" cy="161529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72000" rtlCol="0" anchor="ctr" anchorCtr="0"/>
            <a:lstStyle/>
            <a:p>
              <a:pPr algn="ctr"/>
              <a:endParaRPr lang="en-GB" sz="1400" b="0" i="0">
                <a:solidFill>
                  <a:schemeClr val="bg1"/>
                </a:solidFill>
                <a:effectLst/>
                <a:latin typeface="Poppins" panose="00000500000000000000" pitchFamily="2" charset="0"/>
                <a:cs typeface="Poppins" panose="00000500000000000000" pitchFamily="2" charset="0"/>
              </a:endParaRPr>
            </a:p>
            <a:p>
              <a:pPr algn="ctr"/>
              <a:endParaRPr lang="en-GB" sz="1400">
                <a:solidFill>
                  <a:schemeClr val="bg1"/>
                </a:solidFill>
                <a:latin typeface="Poppins" panose="00000500000000000000" pitchFamily="2" charset="0"/>
                <a:cs typeface="Poppins" panose="00000500000000000000" pitchFamily="2" charset="0"/>
              </a:endParaRPr>
            </a:p>
            <a:p>
              <a:pPr algn="ctr"/>
              <a:endParaRPr lang="en-GB" sz="1400" b="0" i="0">
                <a:solidFill>
                  <a:schemeClr val="bg1"/>
                </a:solidFill>
                <a:effectLst/>
                <a:latin typeface="Poppins" panose="00000500000000000000" pitchFamily="2" charset="0"/>
                <a:cs typeface="Poppins" panose="00000500000000000000" pitchFamily="2" charset="0"/>
              </a:endParaRPr>
            </a:p>
            <a:p>
              <a:pPr algn="ctr"/>
              <a:endParaRPr lang="en-GB" sz="1400">
                <a:solidFill>
                  <a:schemeClr val="bg1"/>
                </a:solidFill>
                <a:latin typeface="Poppins" panose="00000500000000000000" pitchFamily="2" charset="0"/>
                <a:cs typeface="Poppins" panose="00000500000000000000" pitchFamily="2" charset="0"/>
              </a:endParaRPr>
            </a:p>
            <a:p>
              <a:pPr algn="ctr"/>
              <a:endParaRPr lang="en-GB" sz="1400" b="0" i="0">
                <a:solidFill>
                  <a:schemeClr val="bg1"/>
                </a:solidFill>
                <a:effectLst/>
                <a:latin typeface="Poppins" panose="00000500000000000000" pitchFamily="2" charset="0"/>
                <a:cs typeface="Poppins" panose="00000500000000000000" pitchFamily="2" charset="0"/>
              </a:endParaRPr>
            </a:p>
            <a:p>
              <a:pPr algn="ctr"/>
              <a:endParaRPr lang="en-GB" sz="900">
                <a:solidFill>
                  <a:schemeClr val="bg1"/>
                </a:solidFill>
                <a:latin typeface="Poppins" panose="00000500000000000000" pitchFamily="2" charset="0"/>
                <a:cs typeface="Poppins" panose="00000500000000000000" pitchFamily="2" charset="0"/>
              </a:endParaRPr>
            </a:p>
            <a:p>
              <a:pPr algn="ctr"/>
              <a:r>
                <a:rPr lang="en-GB" sz="1400" b="1" i="0">
                  <a:solidFill>
                    <a:schemeClr val="bg1"/>
                  </a:solidFill>
                  <a:effectLst/>
                  <a:latin typeface="Poppins" panose="00000500000000000000" pitchFamily="2" charset="0"/>
                  <a:cs typeface="Poppins" panose="00000500000000000000" pitchFamily="2" charset="0"/>
                </a:rPr>
                <a:t>Security update management</a:t>
              </a:r>
            </a:p>
            <a:p>
              <a:pPr algn="ctr"/>
              <a:endParaRPr lang="en-GB" sz="900">
                <a:solidFill>
                  <a:schemeClr val="bg1"/>
                </a:solidFill>
                <a:latin typeface="Poppins" panose="00000500000000000000" pitchFamily="2" charset="0"/>
                <a:cs typeface="Poppins" panose="00000500000000000000" pitchFamily="2" charset="0"/>
              </a:endParaRPr>
            </a:p>
            <a:p>
              <a:pPr algn="ctr"/>
              <a:endParaRPr lang="en-GB" sz="1400" i="0">
                <a:solidFill>
                  <a:schemeClr val="bg1"/>
                </a:solidFill>
                <a:effectLst/>
                <a:latin typeface="Poppins" panose="00000500000000000000" pitchFamily="2" charset="0"/>
                <a:cs typeface="Poppins" panose="00000500000000000000" pitchFamily="2" charset="0"/>
              </a:endParaRPr>
            </a:p>
            <a:p>
              <a:pPr algn="ctr"/>
              <a:endParaRPr lang="en-GB" sz="1400"/>
            </a:p>
          </p:txBody>
        </p:sp>
        <p:pic>
          <p:nvPicPr>
            <p:cNvPr id="45" name="Graphic 44" descr="Repeat with solid fill">
              <a:extLst>
                <a:ext uri="{FF2B5EF4-FFF2-40B4-BE49-F238E27FC236}">
                  <a16:creationId xmlns:a16="http://schemas.microsoft.com/office/drawing/2014/main" id="{EA5F9C44-0F91-8315-AB95-5B682E69DB31}"/>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7820788" y="3281740"/>
              <a:ext cx="386099" cy="451586"/>
            </a:xfrm>
            <a:prstGeom prst="rect">
              <a:avLst/>
            </a:prstGeom>
          </p:spPr>
        </p:pic>
      </p:grpSp>
      <p:grpSp>
        <p:nvGrpSpPr>
          <p:cNvPr id="46" name="Group 45">
            <a:extLst>
              <a:ext uri="{FF2B5EF4-FFF2-40B4-BE49-F238E27FC236}">
                <a16:creationId xmlns:a16="http://schemas.microsoft.com/office/drawing/2014/main" id="{0792CA5C-9C1F-2785-1159-542F77D77191}"/>
              </a:ext>
            </a:extLst>
          </p:cNvPr>
          <p:cNvGrpSpPr/>
          <p:nvPr/>
        </p:nvGrpSpPr>
        <p:grpSpPr>
          <a:xfrm>
            <a:off x="9151075" y="1003790"/>
            <a:ext cx="2737202" cy="2284272"/>
            <a:chOff x="-213480" y="-51570"/>
            <a:chExt cx="5480423" cy="3429897"/>
          </a:xfrm>
        </p:grpSpPr>
        <p:grpSp>
          <p:nvGrpSpPr>
            <p:cNvPr id="47" name="Group 46">
              <a:extLst>
                <a:ext uri="{FF2B5EF4-FFF2-40B4-BE49-F238E27FC236}">
                  <a16:creationId xmlns:a16="http://schemas.microsoft.com/office/drawing/2014/main" id="{8A726F06-D2CD-026D-5D8C-7B9EB2424B3C}"/>
                </a:ext>
              </a:extLst>
            </p:cNvPr>
            <p:cNvGrpSpPr/>
            <p:nvPr/>
          </p:nvGrpSpPr>
          <p:grpSpPr>
            <a:xfrm>
              <a:off x="2193353" y="-51570"/>
              <a:ext cx="2380986" cy="2380986"/>
              <a:chOff x="8806443" y="1177962"/>
              <a:chExt cx="2380986" cy="2380986"/>
            </a:xfrm>
          </p:grpSpPr>
          <p:pic>
            <p:nvPicPr>
              <p:cNvPr id="49" name="Graphic 48" descr="Door Open with solid fill">
                <a:extLst>
                  <a:ext uri="{FF2B5EF4-FFF2-40B4-BE49-F238E27FC236}">
                    <a16:creationId xmlns:a16="http://schemas.microsoft.com/office/drawing/2014/main" id="{C4BED4E7-58B1-DD62-27CE-C25403126D2F}"/>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8806443" y="1177962"/>
                <a:ext cx="2380986" cy="2380986"/>
              </a:xfrm>
              <a:prstGeom prst="rect">
                <a:avLst/>
              </a:prstGeom>
            </p:spPr>
          </p:pic>
          <p:sp>
            <p:nvSpPr>
              <p:cNvPr id="50" name="Rectangle 49">
                <a:extLst>
                  <a:ext uri="{FF2B5EF4-FFF2-40B4-BE49-F238E27FC236}">
                    <a16:creationId xmlns:a16="http://schemas.microsoft.com/office/drawing/2014/main" id="{FBB9C13D-4C6C-AE26-F65D-48B503CD3683}"/>
                  </a:ext>
                </a:extLst>
              </p:cNvPr>
              <p:cNvSpPr/>
              <p:nvPr/>
            </p:nvSpPr>
            <p:spPr>
              <a:xfrm>
                <a:off x="9031125" y="3140764"/>
                <a:ext cx="333215" cy="238539"/>
              </a:xfrm>
              <a:prstGeom prst="rect">
                <a:avLst/>
              </a:prstGeom>
              <a:solidFill>
                <a:srgbClr val="051C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Rectangle 50">
                <a:extLst>
                  <a:ext uri="{FF2B5EF4-FFF2-40B4-BE49-F238E27FC236}">
                    <a16:creationId xmlns:a16="http://schemas.microsoft.com/office/drawing/2014/main" id="{0B5F4BDB-DB15-1660-290E-8D4CF0F07319}"/>
                  </a:ext>
                </a:extLst>
              </p:cNvPr>
              <p:cNvSpPr/>
              <p:nvPr/>
            </p:nvSpPr>
            <p:spPr>
              <a:xfrm>
                <a:off x="10633057" y="3140763"/>
                <a:ext cx="333215" cy="238539"/>
              </a:xfrm>
              <a:prstGeom prst="rect">
                <a:avLst/>
              </a:prstGeom>
              <a:solidFill>
                <a:srgbClr val="051C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8" name="Freeform: Shape 47">
              <a:extLst>
                <a:ext uri="{FF2B5EF4-FFF2-40B4-BE49-F238E27FC236}">
                  <a16:creationId xmlns:a16="http://schemas.microsoft.com/office/drawing/2014/main" id="{DA3567BC-1945-D5E0-8EFB-96251B769143}"/>
                </a:ext>
              </a:extLst>
            </p:cNvPr>
            <p:cNvSpPr/>
            <p:nvPr/>
          </p:nvSpPr>
          <p:spPr>
            <a:xfrm>
              <a:off x="-213480" y="2045574"/>
              <a:ext cx="5480423" cy="1332753"/>
            </a:xfrm>
            <a:custGeom>
              <a:avLst/>
              <a:gdLst>
                <a:gd name="connsiteX0" fmla="*/ 3884706 w 5480423"/>
                <a:gd name="connsiteY0" fmla="*/ 0 h 1332753"/>
                <a:gd name="connsiteX1" fmla="*/ 3185458 w 5480423"/>
                <a:gd name="connsiteY1" fmla="*/ 95623 h 1332753"/>
                <a:gd name="connsiteX2" fmla="*/ 0 w 5480423"/>
                <a:gd name="connsiteY2" fmla="*/ 1332753 h 1332753"/>
                <a:gd name="connsiteX3" fmla="*/ 5480423 w 5480423"/>
                <a:gd name="connsiteY3" fmla="*/ 1326776 h 1332753"/>
                <a:gd name="connsiteX4" fmla="*/ 3884706 w 5480423"/>
                <a:gd name="connsiteY4" fmla="*/ 0 h 13327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80423" h="1332753">
                  <a:moveTo>
                    <a:pt x="3884706" y="0"/>
                  </a:moveTo>
                  <a:lnTo>
                    <a:pt x="3185458" y="95623"/>
                  </a:lnTo>
                  <a:lnTo>
                    <a:pt x="0" y="1332753"/>
                  </a:lnTo>
                  <a:lnTo>
                    <a:pt x="5480423" y="1326776"/>
                  </a:lnTo>
                  <a:lnTo>
                    <a:pt x="3884706" y="0"/>
                  </a:lnTo>
                  <a:close/>
                </a:path>
              </a:pathLst>
            </a:cu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2" name="TextBox 51">
            <a:extLst>
              <a:ext uri="{FF2B5EF4-FFF2-40B4-BE49-F238E27FC236}">
                <a16:creationId xmlns:a16="http://schemas.microsoft.com/office/drawing/2014/main" id="{80EA988E-9625-DF12-D051-16D465A80555}"/>
              </a:ext>
            </a:extLst>
          </p:cNvPr>
          <p:cNvSpPr txBox="1"/>
          <p:nvPr/>
        </p:nvSpPr>
        <p:spPr>
          <a:xfrm>
            <a:off x="9151075" y="3584206"/>
            <a:ext cx="2737202" cy="2754600"/>
          </a:xfrm>
          <a:prstGeom prst="rect">
            <a:avLst/>
          </a:prstGeom>
          <a:noFill/>
          <a:ln>
            <a:noFill/>
          </a:ln>
        </p:spPr>
        <p:txBody>
          <a:bodyPr wrap="square" numCol="1" spcCol="540000" rtlCol="0">
            <a:spAutoFit/>
          </a:bodyPr>
          <a:lstStyle>
            <a:defPPr>
              <a:defRPr lang="en-US"/>
            </a:defPPr>
            <a:lvl1pPr marL="0" algn="l" defTabSz="1507846" rtl="0" eaLnBrk="1" latinLnBrk="0" hangingPunct="1">
              <a:defRPr sz="2968" kern="1200">
                <a:solidFill>
                  <a:schemeClr val="tx1"/>
                </a:solidFill>
                <a:latin typeface="+mn-lt"/>
                <a:ea typeface="+mn-ea"/>
                <a:cs typeface="+mn-cs"/>
              </a:defRPr>
            </a:lvl1pPr>
            <a:lvl2pPr marL="753923" algn="l" defTabSz="1507846" rtl="0" eaLnBrk="1" latinLnBrk="0" hangingPunct="1">
              <a:defRPr sz="2968" kern="1200">
                <a:solidFill>
                  <a:schemeClr val="tx1"/>
                </a:solidFill>
                <a:latin typeface="+mn-lt"/>
                <a:ea typeface="+mn-ea"/>
                <a:cs typeface="+mn-cs"/>
              </a:defRPr>
            </a:lvl2pPr>
            <a:lvl3pPr marL="1507846" algn="l" defTabSz="1507846" rtl="0" eaLnBrk="1" latinLnBrk="0" hangingPunct="1">
              <a:defRPr sz="2968" kern="1200">
                <a:solidFill>
                  <a:schemeClr val="tx1"/>
                </a:solidFill>
                <a:latin typeface="+mn-lt"/>
                <a:ea typeface="+mn-ea"/>
                <a:cs typeface="+mn-cs"/>
              </a:defRPr>
            </a:lvl3pPr>
            <a:lvl4pPr marL="2261768" algn="l" defTabSz="1507846" rtl="0" eaLnBrk="1" latinLnBrk="0" hangingPunct="1">
              <a:defRPr sz="2968" kern="1200">
                <a:solidFill>
                  <a:schemeClr val="tx1"/>
                </a:solidFill>
                <a:latin typeface="+mn-lt"/>
                <a:ea typeface="+mn-ea"/>
                <a:cs typeface="+mn-cs"/>
              </a:defRPr>
            </a:lvl4pPr>
            <a:lvl5pPr marL="3015691" algn="l" defTabSz="1507846" rtl="0" eaLnBrk="1" latinLnBrk="0" hangingPunct="1">
              <a:defRPr sz="2968" kern="1200">
                <a:solidFill>
                  <a:schemeClr val="tx1"/>
                </a:solidFill>
                <a:latin typeface="+mn-lt"/>
                <a:ea typeface="+mn-ea"/>
                <a:cs typeface="+mn-cs"/>
              </a:defRPr>
            </a:lvl5pPr>
            <a:lvl6pPr marL="3769614" algn="l" defTabSz="1507846" rtl="0" eaLnBrk="1" latinLnBrk="0" hangingPunct="1">
              <a:defRPr sz="2968" kern="1200">
                <a:solidFill>
                  <a:schemeClr val="tx1"/>
                </a:solidFill>
                <a:latin typeface="+mn-lt"/>
                <a:ea typeface="+mn-ea"/>
                <a:cs typeface="+mn-cs"/>
              </a:defRPr>
            </a:lvl6pPr>
            <a:lvl7pPr marL="4523537" algn="l" defTabSz="1507846" rtl="0" eaLnBrk="1" latinLnBrk="0" hangingPunct="1">
              <a:defRPr sz="2968" kern="1200">
                <a:solidFill>
                  <a:schemeClr val="tx1"/>
                </a:solidFill>
                <a:latin typeface="+mn-lt"/>
                <a:ea typeface="+mn-ea"/>
                <a:cs typeface="+mn-cs"/>
              </a:defRPr>
            </a:lvl7pPr>
            <a:lvl8pPr marL="5277460" algn="l" defTabSz="1507846" rtl="0" eaLnBrk="1" latinLnBrk="0" hangingPunct="1">
              <a:defRPr sz="2968" kern="1200">
                <a:solidFill>
                  <a:schemeClr val="tx1"/>
                </a:solidFill>
                <a:latin typeface="+mn-lt"/>
                <a:ea typeface="+mn-ea"/>
                <a:cs typeface="+mn-cs"/>
              </a:defRPr>
            </a:lvl8pPr>
            <a:lvl9pPr marL="6031382" algn="l" defTabSz="1507846" rtl="0" eaLnBrk="1" latinLnBrk="0" hangingPunct="1">
              <a:defRPr sz="2968" kern="1200">
                <a:solidFill>
                  <a:schemeClr val="tx1"/>
                </a:solidFill>
                <a:latin typeface="+mn-lt"/>
                <a:ea typeface="+mn-ea"/>
                <a:cs typeface="+mn-cs"/>
              </a:defRPr>
            </a:lvl9pPr>
          </a:lstStyle>
          <a:p>
            <a:r>
              <a:rPr lang="en-GB" sz="1500" b="0" i="0">
                <a:solidFill>
                  <a:schemeClr val="bg1"/>
                </a:solidFill>
                <a:effectLst/>
                <a:latin typeface="Poppins" panose="00000500000000000000" pitchFamily="2" charset="0"/>
                <a:cs typeface="Poppins" panose="00000500000000000000" pitchFamily="2" charset="0"/>
              </a:rPr>
              <a:t>Cyber attacks come in many different forms, but the majority are basic in nature</a:t>
            </a:r>
            <a:r>
              <a:rPr lang="en-GB" sz="1500">
                <a:solidFill>
                  <a:schemeClr val="bg1"/>
                </a:solidFill>
                <a:latin typeface="Poppins" panose="00000500000000000000" pitchFamily="2" charset="0"/>
                <a:cs typeface="Poppins" panose="00000500000000000000" pitchFamily="2" charset="0"/>
              </a:rPr>
              <a:t> - t</a:t>
            </a:r>
            <a:r>
              <a:rPr lang="en-GB" sz="1500" b="0" i="0">
                <a:solidFill>
                  <a:schemeClr val="bg1"/>
                </a:solidFill>
                <a:effectLst/>
                <a:latin typeface="Poppins" panose="00000500000000000000" pitchFamily="2" charset="0"/>
                <a:cs typeface="Poppins" panose="00000500000000000000" pitchFamily="2" charset="0"/>
              </a:rPr>
              <a:t>he digital equivalent of a thief trying your front door to see if it’s unlocked…</a:t>
            </a:r>
            <a:r>
              <a:rPr lang="en-GB" sz="1500">
                <a:solidFill>
                  <a:schemeClr val="bg1"/>
                </a:solidFill>
                <a:latin typeface="Poppins" panose="00000500000000000000" pitchFamily="2" charset="0"/>
                <a:cs typeface="Poppins" panose="00000500000000000000" pitchFamily="2" charset="0"/>
              </a:rPr>
              <a:t> </a:t>
            </a:r>
          </a:p>
          <a:p>
            <a:br>
              <a:rPr lang="en-GB" sz="1500" b="0" i="0">
                <a:solidFill>
                  <a:schemeClr val="bg1"/>
                </a:solidFill>
                <a:effectLst/>
                <a:latin typeface="Poppins" panose="00000500000000000000" pitchFamily="2" charset="0"/>
                <a:cs typeface="Poppins" panose="00000500000000000000" pitchFamily="2" charset="0"/>
              </a:rPr>
            </a:br>
            <a:r>
              <a:rPr lang="en-GB" sz="1500" b="0" i="0">
                <a:solidFill>
                  <a:schemeClr val="bg1"/>
                </a:solidFill>
                <a:effectLst/>
                <a:latin typeface="Poppins" panose="00000500000000000000" pitchFamily="2" charset="0"/>
                <a:cs typeface="Poppins" panose="00000500000000000000" pitchFamily="2" charset="0"/>
              </a:rPr>
              <a:t>Cyber Essentials locks the door shut on these attacks.</a:t>
            </a:r>
            <a:endParaRPr lang="en-GB" sz="1500">
              <a:solidFill>
                <a:schemeClr val="bg1"/>
              </a:solidFill>
              <a:effectLst/>
              <a:latin typeface="Poppins" panose="00000500000000000000" pitchFamily="2" charset="0"/>
              <a:ea typeface="Calibri" panose="020F0502020204030204" pitchFamily="34" charset="0"/>
              <a:cs typeface="Poppins" panose="00000500000000000000" pitchFamily="2" charset="0"/>
            </a:endParaRPr>
          </a:p>
          <a:p>
            <a:pPr algn="l"/>
            <a:endParaRPr lang="en-GB" sz="800" i="0">
              <a:solidFill>
                <a:schemeClr val="bg1"/>
              </a:solidFill>
              <a:effectLst/>
              <a:latin typeface="Poppins" panose="00000500000000000000" pitchFamily="2" charset="0"/>
              <a:cs typeface="Poppins" panose="00000500000000000000" pitchFamily="2" charset="0"/>
            </a:endParaRPr>
          </a:p>
        </p:txBody>
      </p:sp>
      <p:pic>
        <p:nvPicPr>
          <p:cNvPr id="53" name="Picture 52" descr="Logo&#10;&#10;Description automatically generated">
            <a:extLst>
              <a:ext uri="{FF2B5EF4-FFF2-40B4-BE49-F238E27FC236}">
                <a16:creationId xmlns:a16="http://schemas.microsoft.com/office/drawing/2014/main" id="{BB9ADF9B-2146-258E-8DB3-9A5304BC5538}"/>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9641941" y="1"/>
            <a:ext cx="2047451" cy="968342"/>
          </a:xfrm>
          <a:prstGeom prst="rect">
            <a:avLst/>
          </a:prstGeom>
        </p:spPr>
      </p:pic>
      <p:cxnSp>
        <p:nvCxnSpPr>
          <p:cNvPr id="54" name="Straight Connector 53">
            <a:extLst>
              <a:ext uri="{FF2B5EF4-FFF2-40B4-BE49-F238E27FC236}">
                <a16:creationId xmlns:a16="http://schemas.microsoft.com/office/drawing/2014/main" id="{440CAA04-6A3C-9926-4B09-D9D58EF1A9F1}"/>
              </a:ext>
            </a:extLst>
          </p:cNvPr>
          <p:cNvCxnSpPr>
            <a:cxnSpLocks/>
          </p:cNvCxnSpPr>
          <p:nvPr/>
        </p:nvCxnSpPr>
        <p:spPr>
          <a:xfrm>
            <a:off x="8973670" y="1101243"/>
            <a:ext cx="0" cy="4908555"/>
          </a:xfrm>
          <a:prstGeom prst="line">
            <a:avLst/>
          </a:prstGeom>
          <a:ln w="3175">
            <a:solidFill>
              <a:schemeClr val="accent5"/>
            </a:solidFill>
            <a:prstDash val="sysDot"/>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3D37C481-E360-B486-B99F-14AD0DB3BC50}"/>
              </a:ext>
            </a:extLst>
          </p:cNvPr>
          <p:cNvSpPr txBox="1"/>
          <p:nvPr/>
        </p:nvSpPr>
        <p:spPr>
          <a:xfrm>
            <a:off x="617457" y="272089"/>
            <a:ext cx="10911524" cy="400110"/>
          </a:xfrm>
          <a:prstGeom prst="rect">
            <a:avLst/>
          </a:prstGeom>
          <a:noFill/>
          <a:ln>
            <a:noFill/>
            <a:prstDash val="sysDash"/>
          </a:ln>
        </p:spPr>
        <p:txBody>
          <a:bodyPr wrap="square" rtlCol="0" anchor="ctr">
            <a:spAutoFit/>
          </a:bodyPr>
          <a:lstStyle/>
          <a:p>
            <a:pPr algn="l"/>
            <a:r>
              <a:rPr lang="en-GB" sz="2000" b="1">
                <a:solidFill>
                  <a:schemeClr val="bg1"/>
                </a:solidFill>
                <a:latin typeface="Poppins" panose="00000500000000000000" pitchFamily="2" charset="0"/>
                <a:cs typeface="Poppins" panose="00000500000000000000" pitchFamily="2" charset="0"/>
              </a:rPr>
              <a:t>What is Cyber Essentials?</a:t>
            </a:r>
            <a:endParaRPr lang="en-GB" sz="2000" b="1" i="0">
              <a:solidFill>
                <a:schemeClr val="bg1"/>
              </a:solidFill>
              <a:effectLst/>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977093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676EBC-DA35-8D71-0337-2CE9D47B736F}"/>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6D32853C-73B0-2E1E-9AE5-813C49C94007}"/>
              </a:ext>
            </a:extLst>
          </p:cNvPr>
          <p:cNvSpPr/>
          <p:nvPr/>
        </p:nvSpPr>
        <p:spPr>
          <a:xfrm>
            <a:off x="428" y="0"/>
            <a:ext cx="12191144" cy="6865641"/>
          </a:xfrm>
          <a:prstGeom prst="rect">
            <a:avLst/>
          </a:prstGeom>
          <a:solidFill>
            <a:srgbClr val="051C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1507846" rtl="0" eaLnBrk="1" latinLnBrk="0" hangingPunct="1">
              <a:defRPr sz="2968" kern="1200">
                <a:solidFill>
                  <a:schemeClr val="tx1"/>
                </a:solidFill>
                <a:latin typeface="+mn-lt"/>
                <a:ea typeface="+mn-ea"/>
                <a:cs typeface="+mn-cs"/>
              </a:defRPr>
            </a:lvl1pPr>
            <a:lvl2pPr marL="753923" algn="l" defTabSz="1507846" rtl="0" eaLnBrk="1" latinLnBrk="0" hangingPunct="1">
              <a:defRPr sz="2968" kern="1200">
                <a:solidFill>
                  <a:schemeClr val="tx1"/>
                </a:solidFill>
                <a:latin typeface="+mn-lt"/>
                <a:ea typeface="+mn-ea"/>
                <a:cs typeface="+mn-cs"/>
              </a:defRPr>
            </a:lvl2pPr>
            <a:lvl3pPr marL="1507846" algn="l" defTabSz="1507846" rtl="0" eaLnBrk="1" latinLnBrk="0" hangingPunct="1">
              <a:defRPr sz="2968" kern="1200">
                <a:solidFill>
                  <a:schemeClr val="tx1"/>
                </a:solidFill>
                <a:latin typeface="+mn-lt"/>
                <a:ea typeface="+mn-ea"/>
                <a:cs typeface="+mn-cs"/>
              </a:defRPr>
            </a:lvl3pPr>
            <a:lvl4pPr marL="2261768" algn="l" defTabSz="1507846" rtl="0" eaLnBrk="1" latinLnBrk="0" hangingPunct="1">
              <a:defRPr sz="2968" kern="1200">
                <a:solidFill>
                  <a:schemeClr val="tx1"/>
                </a:solidFill>
                <a:latin typeface="+mn-lt"/>
                <a:ea typeface="+mn-ea"/>
                <a:cs typeface="+mn-cs"/>
              </a:defRPr>
            </a:lvl4pPr>
            <a:lvl5pPr marL="3015691" algn="l" defTabSz="1507846" rtl="0" eaLnBrk="1" latinLnBrk="0" hangingPunct="1">
              <a:defRPr sz="2968" kern="1200">
                <a:solidFill>
                  <a:schemeClr val="tx1"/>
                </a:solidFill>
                <a:latin typeface="+mn-lt"/>
                <a:ea typeface="+mn-ea"/>
                <a:cs typeface="+mn-cs"/>
              </a:defRPr>
            </a:lvl5pPr>
            <a:lvl6pPr marL="3769614" algn="l" defTabSz="1507846" rtl="0" eaLnBrk="1" latinLnBrk="0" hangingPunct="1">
              <a:defRPr sz="2968" kern="1200">
                <a:solidFill>
                  <a:schemeClr val="tx1"/>
                </a:solidFill>
                <a:latin typeface="+mn-lt"/>
                <a:ea typeface="+mn-ea"/>
                <a:cs typeface="+mn-cs"/>
              </a:defRPr>
            </a:lvl6pPr>
            <a:lvl7pPr marL="4523537" algn="l" defTabSz="1507846" rtl="0" eaLnBrk="1" latinLnBrk="0" hangingPunct="1">
              <a:defRPr sz="2968" kern="1200">
                <a:solidFill>
                  <a:schemeClr val="tx1"/>
                </a:solidFill>
                <a:latin typeface="+mn-lt"/>
                <a:ea typeface="+mn-ea"/>
                <a:cs typeface="+mn-cs"/>
              </a:defRPr>
            </a:lvl7pPr>
            <a:lvl8pPr marL="5277460" algn="l" defTabSz="1507846" rtl="0" eaLnBrk="1" latinLnBrk="0" hangingPunct="1">
              <a:defRPr sz="2968" kern="1200">
                <a:solidFill>
                  <a:schemeClr val="tx1"/>
                </a:solidFill>
                <a:latin typeface="+mn-lt"/>
                <a:ea typeface="+mn-ea"/>
                <a:cs typeface="+mn-cs"/>
              </a:defRPr>
            </a:lvl8pPr>
            <a:lvl9pPr marL="6031382" algn="l" defTabSz="1507846" rtl="0" eaLnBrk="1" latinLnBrk="0" hangingPunct="1">
              <a:defRPr sz="2968" kern="1200">
                <a:solidFill>
                  <a:schemeClr val="tx1"/>
                </a:solidFill>
                <a:latin typeface="+mn-lt"/>
                <a:ea typeface="+mn-ea"/>
                <a:cs typeface="+mn-cs"/>
              </a:defRPr>
            </a:lvl9pPr>
          </a:lstStyle>
          <a:p>
            <a:pPr algn="ctr"/>
            <a:endParaRPr lang="en-GB"/>
          </a:p>
        </p:txBody>
      </p:sp>
      <p:pic>
        <p:nvPicPr>
          <p:cNvPr id="6" name="Picture 5" descr="Logo&#10;&#10;Description automatically generated">
            <a:extLst>
              <a:ext uri="{FF2B5EF4-FFF2-40B4-BE49-F238E27FC236}">
                <a16:creationId xmlns:a16="http://schemas.microsoft.com/office/drawing/2014/main" id="{21E37B7A-1084-89F9-D87B-CEA2C560CE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41941" y="1"/>
            <a:ext cx="2047451" cy="968342"/>
          </a:xfrm>
          <a:prstGeom prst="rect">
            <a:avLst/>
          </a:prstGeom>
        </p:spPr>
      </p:pic>
      <p:sp>
        <p:nvSpPr>
          <p:cNvPr id="7" name="TextBox 6">
            <a:extLst>
              <a:ext uri="{FF2B5EF4-FFF2-40B4-BE49-F238E27FC236}">
                <a16:creationId xmlns:a16="http://schemas.microsoft.com/office/drawing/2014/main" id="{FBB1A08F-06C3-F5DA-E07F-A21E6264A193}"/>
              </a:ext>
            </a:extLst>
          </p:cNvPr>
          <p:cNvSpPr txBox="1"/>
          <p:nvPr/>
        </p:nvSpPr>
        <p:spPr>
          <a:xfrm>
            <a:off x="617457" y="272089"/>
            <a:ext cx="10911524" cy="400110"/>
          </a:xfrm>
          <a:prstGeom prst="rect">
            <a:avLst/>
          </a:prstGeom>
          <a:noFill/>
          <a:ln>
            <a:noFill/>
            <a:prstDash val="sysDash"/>
          </a:ln>
        </p:spPr>
        <p:txBody>
          <a:bodyPr wrap="square" rtlCol="0" anchor="ctr">
            <a:spAutoFit/>
          </a:bodyPr>
          <a:lstStyle/>
          <a:p>
            <a:r>
              <a:rPr lang="en-GB" sz="2000" b="1">
                <a:solidFill>
                  <a:schemeClr val="bg1"/>
                </a:solidFill>
                <a:latin typeface="Poppins" panose="00000500000000000000" pitchFamily="2" charset="0"/>
                <a:cs typeface="Poppins" panose="00000500000000000000" pitchFamily="2" charset="0"/>
              </a:rPr>
              <a:t>Why Cyber Essentials?</a:t>
            </a:r>
          </a:p>
        </p:txBody>
      </p:sp>
      <p:sp>
        <p:nvSpPr>
          <p:cNvPr id="2" name="TextBox 1">
            <a:extLst>
              <a:ext uri="{FF2B5EF4-FFF2-40B4-BE49-F238E27FC236}">
                <a16:creationId xmlns:a16="http://schemas.microsoft.com/office/drawing/2014/main" id="{FAAB91C6-5200-DE6A-A70F-5AABCAEB7A14}"/>
              </a:ext>
            </a:extLst>
          </p:cNvPr>
          <p:cNvSpPr txBox="1"/>
          <p:nvPr/>
        </p:nvSpPr>
        <p:spPr>
          <a:xfrm>
            <a:off x="617457" y="968343"/>
            <a:ext cx="10911524" cy="4031873"/>
          </a:xfrm>
          <a:prstGeom prst="rect">
            <a:avLst/>
          </a:prstGeom>
          <a:noFill/>
        </p:spPr>
        <p:txBody>
          <a:bodyPr wrap="square" rtlCol="0">
            <a:spAutoFit/>
          </a:bodyPr>
          <a:lstStyle/>
          <a:p>
            <a:pPr>
              <a:spcAft>
                <a:spcPts val="1200"/>
              </a:spcAft>
            </a:pPr>
            <a:r>
              <a:rPr lang="en-GB">
                <a:solidFill>
                  <a:schemeClr val="bg1"/>
                </a:solidFill>
                <a:latin typeface="Poppins" panose="00000500000000000000" pitchFamily="2" charset="0"/>
                <a:cs typeface="Poppins" panose="00000500000000000000" pitchFamily="2" charset="0"/>
              </a:rPr>
              <a:t>While the cyber threat grows, one thing remains constant: cyber criminals continue to exploit basic weaknesses in systems. Over four in ten (43%) of all businesses reported a cyber attack over the past year, rising to 67% of medium and 74% of large orgs identifying breaches.</a:t>
            </a:r>
          </a:p>
          <a:p>
            <a:pPr>
              <a:spcAft>
                <a:spcPts val="1200"/>
              </a:spcAft>
            </a:pPr>
            <a:r>
              <a:rPr lang="en-GB">
                <a:solidFill>
                  <a:schemeClr val="bg1"/>
                </a:solidFill>
                <a:latin typeface="Poppins" panose="00000500000000000000" pitchFamily="2" charset="0"/>
                <a:cs typeface="Poppins" panose="00000500000000000000" pitchFamily="2" charset="0"/>
              </a:rPr>
              <a:t>Despite this, many UK organisations still aren’t guarding against even the most basic cyber threats. </a:t>
            </a:r>
          </a:p>
          <a:p>
            <a:pPr>
              <a:spcAft>
                <a:spcPts val="1200"/>
              </a:spcAft>
            </a:pPr>
            <a:r>
              <a:rPr lang="en-GB">
                <a:solidFill>
                  <a:schemeClr val="bg1"/>
                </a:solidFill>
                <a:latin typeface="Poppins" panose="00000500000000000000" pitchFamily="2" charset="0"/>
                <a:cs typeface="Poppins" panose="00000500000000000000" pitchFamily="2" charset="0"/>
              </a:rPr>
              <a:t>We need more organisations to take action now, to put in place - and demand - the foundational cyber security controls that will raise both their resilience and that of the wider UK. </a:t>
            </a:r>
          </a:p>
          <a:p>
            <a:pPr>
              <a:spcAft>
                <a:spcPts val="1200"/>
              </a:spcAft>
            </a:pPr>
            <a:r>
              <a:rPr lang="en-GB">
                <a:solidFill>
                  <a:schemeClr val="bg1"/>
                </a:solidFill>
                <a:latin typeface="Poppins" panose="00000500000000000000" pitchFamily="2" charset="0"/>
                <a:cs typeface="Poppins" panose="00000500000000000000" pitchFamily="2" charset="0"/>
              </a:rPr>
              <a:t>Getting Cyber Essentials certified helps organisations to do this. </a:t>
            </a:r>
          </a:p>
          <a:p>
            <a:endParaRPr lang="en-GB" b="1">
              <a:solidFill>
                <a:schemeClr val="bg1"/>
              </a:solidFill>
              <a:latin typeface="Poppins" panose="00000500000000000000" pitchFamily="2" charset="0"/>
              <a:cs typeface="Poppins" panose="00000500000000000000" pitchFamily="2" charset="0"/>
            </a:endParaRPr>
          </a:p>
          <a:p>
            <a:endParaRPr lang="en-GB" b="1">
              <a:solidFill>
                <a:schemeClr val="bg1"/>
              </a:solidFill>
              <a:latin typeface="Poppins" panose="00000500000000000000" pitchFamily="2" charset="0"/>
              <a:cs typeface="Poppins" panose="00000500000000000000" pitchFamily="2" charset="0"/>
            </a:endParaRPr>
          </a:p>
          <a:p>
            <a:endParaRPr lang="en-GB">
              <a:solidFill>
                <a:schemeClr val="bg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1600636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68A5293-CEC7-A45C-1750-0CFC314081C9}"/>
              </a:ext>
            </a:extLst>
          </p:cNvPr>
          <p:cNvSpPr/>
          <p:nvPr/>
        </p:nvSpPr>
        <p:spPr>
          <a:xfrm>
            <a:off x="428" y="0"/>
            <a:ext cx="12191144" cy="6865641"/>
          </a:xfrm>
          <a:prstGeom prst="rect">
            <a:avLst/>
          </a:prstGeom>
          <a:solidFill>
            <a:srgbClr val="051C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1507846" rtl="0" eaLnBrk="1" latinLnBrk="0" hangingPunct="1">
              <a:defRPr sz="2968" kern="1200">
                <a:solidFill>
                  <a:schemeClr val="tx1"/>
                </a:solidFill>
                <a:latin typeface="+mn-lt"/>
                <a:ea typeface="+mn-ea"/>
                <a:cs typeface="+mn-cs"/>
              </a:defRPr>
            </a:lvl1pPr>
            <a:lvl2pPr marL="753923" algn="l" defTabSz="1507846" rtl="0" eaLnBrk="1" latinLnBrk="0" hangingPunct="1">
              <a:defRPr sz="2968" kern="1200">
                <a:solidFill>
                  <a:schemeClr val="tx1"/>
                </a:solidFill>
                <a:latin typeface="+mn-lt"/>
                <a:ea typeface="+mn-ea"/>
                <a:cs typeface="+mn-cs"/>
              </a:defRPr>
            </a:lvl2pPr>
            <a:lvl3pPr marL="1507846" algn="l" defTabSz="1507846" rtl="0" eaLnBrk="1" latinLnBrk="0" hangingPunct="1">
              <a:defRPr sz="2968" kern="1200">
                <a:solidFill>
                  <a:schemeClr val="tx1"/>
                </a:solidFill>
                <a:latin typeface="+mn-lt"/>
                <a:ea typeface="+mn-ea"/>
                <a:cs typeface="+mn-cs"/>
              </a:defRPr>
            </a:lvl3pPr>
            <a:lvl4pPr marL="2261768" algn="l" defTabSz="1507846" rtl="0" eaLnBrk="1" latinLnBrk="0" hangingPunct="1">
              <a:defRPr sz="2968" kern="1200">
                <a:solidFill>
                  <a:schemeClr val="tx1"/>
                </a:solidFill>
                <a:latin typeface="+mn-lt"/>
                <a:ea typeface="+mn-ea"/>
                <a:cs typeface="+mn-cs"/>
              </a:defRPr>
            </a:lvl4pPr>
            <a:lvl5pPr marL="3015691" algn="l" defTabSz="1507846" rtl="0" eaLnBrk="1" latinLnBrk="0" hangingPunct="1">
              <a:defRPr sz="2968" kern="1200">
                <a:solidFill>
                  <a:schemeClr val="tx1"/>
                </a:solidFill>
                <a:latin typeface="+mn-lt"/>
                <a:ea typeface="+mn-ea"/>
                <a:cs typeface="+mn-cs"/>
              </a:defRPr>
            </a:lvl5pPr>
            <a:lvl6pPr marL="3769614" algn="l" defTabSz="1507846" rtl="0" eaLnBrk="1" latinLnBrk="0" hangingPunct="1">
              <a:defRPr sz="2968" kern="1200">
                <a:solidFill>
                  <a:schemeClr val="tx1"/>
                </a:solidFill>
                <a:latin typeface="+mn-lt"/>
                <a:ea typeface="+mn-ea"/>
                <a:cs typeface="+mn-cs"/>
              </a:defRPr>
            </a:lvl6pPr>
            <a:lvl7pPr marL="4523537" algn="l" defTabSz="1507846" rtl="0" eaLnBrk="1" latinLnBrk="0" hangingPunct="1">
              <a:defRPr sz="2968" kern="1200">
                <a:solidFill>
                  <a:schemeClr val="tx1"/>
                </a:solidFill>
                <a:latin typeface="+mn-lt"/>
                <a:ea typeface="+mn-ea"/>
                <a:cs typeface="+mn-cs"/>
              </a:defRPr>
            </a:lvl7pPr>
            <a:lvl8pPr marL="5277460" algn="l" defTabSz="1507846" rtl="0" eaLnBrk="1" latinLnBrk="0" hangingPunct="1">
              <a:defRPr sz="2968" kern="1200">
                <a:solidFill>
                  <a:schemeClr val="tx1"/>
                </a:solidFill>
                <a:latin typeface="+mn-lt"/>
                <a:ea typeface="+mn-ea"/>
                <a:cs typeface="+mn-cs"/>
              </a:defRPr>
            </a:lvl8pPr>
            <a:lvl9pPr marL="6031382" algn="l" defTabSz="1507846" rtl="0" eaLnBrk="1" latinLnBrk="0" hangingPunct="1">
              <a:defRPr sz="2968" kern="1200">
                <a:solidFill>
                  <a:schemeClr val="tx1"/>
                </a:solidFill>
                <a:latin typeface="+mn-lt"/>
                <a:ea typeface="+mn-ea"/>
                <a:cs typeface="+mn-cs"/>
              </a:defRPr>
            </a:lvl9pPr>
          </a:lstStyle>
          <a:p>
            <a:pPr algn="ctr"/>
            <a:endParaRPr lang="en-GB"/>
          </a:p>
        </p:txBody>
      </p:sp>
      <p:sp>
        <p:nvSpPr>
          <p:cNvPr id="5" name="TextBox 4">
            <a:extLst>
              <a:ext uri="{FF2B5EF4-FFF2-40B4-BE49-F238E27FC236}">
                <a16:creationId xmlns:a16="http://schemas.microsoft.com/office/drawing/2014/main" id="{94A454D7-10C0-B69F-40AB-810D14F66820}"/>
              </a:ext>
            </a:extLst>
          </p:cNvPr>
          <p:cNvSpPr txBox="1"/>
          <p:nvPr/>
        </p:nvSpPr>
        <p:spPr>
          <a:xfrm>
            <a:off x="617457" y="272089"/>
            <a:ext cx="10911524" cy="400110"/>
          </a:xfrm>
          <a:prstGeom prst="rect">
            <a:avLst/>
          </a:prstGeom>
          <a:noFill/>
          <a:ln>
            <a:noFill/>
            <a:prstDash val="sysDash"/>
          </a:ln>
        </p:spPr>
        <p:txBody>
          <a:bodyPr wrap="square" rtlCol="0" anchor="ctr">
            <a:spAutoFit/>
          </a:bodyPr>
          <a:lstStyle/>
          <a:p>
            <a:pPr algn="l"/>
            <a:r>
              <a:rPr lang="en-GB" sz="2000" b="1">
                <a:solidFill>
                  <a:schemeClr val="bg1"/>
                </a:solidFill>
                <a:latin typeface="Poppins" panose="00000500000000000000" pitchFamily="2" charset="0"/>
                <a:cs typeface="Poppins" panose="00000500000000000000" pitchFamily="2" charset="0"/>
              </a:rPr>
              <a:t>Why Cyber Essentials?</a:t>
            </a:r>
            <a:endParaRPr lang="en-GB" sz="2000" b="1" i="0">
              <a:solidFill>
                <a:schemeClr val="bg1"/>
              </a:solidFill>
              <a:effectLst/>
              <a:latin typeface="Poppins" panose="00000500000000000000" pitchFamily="2" charset="0"/>
              <a:cs typeface="Poppins" panose="00000500000000000000" pitchFamily="2" charset="0"/>
            </a:endParaRPr>
          </a:p>
        </p:txBody>
      </p:sp>
      <p:sp>
        <p:nvSpPr>
          <p:cNvPr id="6" name="TextBox 5">
            <a:extLst>
              <a:ext uri="{FF2B5EF4-FFF2-40B4-BE49-F238E27FC236}">
                <a16:creationId xmlns:a16="http://schemas.microsoft.com/office/drawing/2014/main" id="{4FE82926-C7C7-87BB-4364-CC50E773659B}"/>
              </a:ext>
            </a:extLst>
          </p:cNvPr>
          <p:cNvSpPr txBox="1"/>
          <p:nvPr/>
        </p:nvSpPr>
        <p:spPr>
          <a:xfrm>
            <a:off x="617457" y="805630"/>
            <a:ext cx="6860038" cy="5801588"/>
          </a:xfrm>
          <a:prstGeom prst="rect">
            <a:avLst/>
          </a:prstGeom>
          <a:noFill/>
          <a:ln>
            <a:solidFill>
              <a:schemeClr val="accent5"/>
            </a:solidFill>
            <a:prstDash val="dash"/>
          </a:ln>
        </p:spPr>
        <p:txBody>
          <a:bodyPr wrap="square" tIns="0" numCol="1" spcCol="396000" rtlCol="0">
            <a:spAutoFit/>
          </a:bodyPr>
          <a:lstStyle>
            <a:defPPr>
              <a:defRPr lang="en-US"/>
            </a:defPPr>
            <a:lvl1pPr marL="0" algn="l" defTabSz="1507846" rtl="0" eaLnBrk="1" latinLnBrk="0" hangingPunct="1">
              <a:defRPr sz="2968" kern="1200">
                <a:solidFill>
                  <a:schemeClr val="tx1"/>
                </a:solidFill>
                <a:latin typeface="+mn-lt"/>
                <a:ea typeface="+mn-ea"/>
                <a:cs typeface="+mn-cs"/>
              </a:defRPr>
            </a:lvl1pPr>
            <a:lvl2pPr marL="753923" algn="l" defTabSz="1507846" rtl="0" eaLnBrk="1" latinLnBrk="0" hangingPunct="1">
              <a:defRPr sz="2968" kern="1200">
                <a:solidFill>
                  <a:schemeClr val="tx1"/>
                </a:solidFill>
                <a:latin typeface="+mn-lt"/>
                <a:ea typeface="+mn-ea"/>
                <a:cs typeface="+mn-cs"/>
              </a:defRPr>
            </a:lvl2pPr>
            <a:lvl3pPr marL="1507846" algn="l" defTabSz="1507846" rtl="0" eaLnBrk="1" latinLnBrk="0" hangingPunct="1">
              <a:defRPr sz="2968" kern="1200">
                <a:solidFill>
                  <a:schemeClr val="tx1"/>
                </a:solidFill>
                <a:latin typeface="+mn-lt"/>
                <a:ea typeface="+mn-ea"/>
                <a:cs typeface="+mn-cs"/>
              </a:defRPr>
            </a:lvl3pPr>
            <a:lvl4pPr marL="2261768" algn="l" defTabSz="1507846" rtl="0" eaLnBrk="1" latinLnBrk="0" hangingPunct="1">
              <a:defRPr sz="2968" kern="1200">
                <a:solidFill>
                  <a:schemeClr val="tx1"/>
                </a:solidFill>
                <a:latin typeface="+mn-lt"/>
                <a:ea typeface="+mn-ea"/>
                <a:cs typeface="+mn-cs"/>
              </a:defRPr>
            </a:lvl4pPr>
            <a:lvl5pPr marL="3015691" algn="l" defTabSz="1507846" rtl="0" eaLnBrk="1" latinLnBrk="0" hangingPunct="1">
              <a:defRPr sz="2968" kern="1200">
                <a:solidFill>
                  <a:schemeClr val="tx1"/>
                </a:solidFill>
                <a:latin typeface="+mn-lt"/>
                <a:ea typeface="+mn-ea"/>
                <a:cs typeface="+mn-cs"/>
              </a:defRPr>
            </a:lvl5pPr>
            <a:lvl6pPr marL="3769614" algn="l" defTabSz="1507846" rtl="0" eaLnBrk="1" latinLnBrk="0" hangingPunct="1">
              <a:defRPr sz="2968" kern="1200">
                <a:solidFill>
                  <a:schemeClr val="tx1"/>
                </a:solidFill>
                <a:latin typeface="+mn-lt"/>
                <a:ea typeface="+mn-ea"/>
                <a:cs typeface="+mn-cs"/>
              </a:defRPr>
            </a:lvl6pPr>
            <a:lvl7pPr marL="4523537" algn="l" defTabSz="1507846" rtl="0" eaLnBrk="1" latinLnBrk="0" hangingPunct="1">
              <a:defRPr sz="2968" kern="1200">
                <a:solidFill>
                  <a:schemeClr val="tx1"/>
                </a:solidFill>
                <a:latin typeface="+mn-lt"/>
                <a:ea typeface="+mn-ea"/>
                <a:cs typeface="+mn-cs"/>
              </a:defRPr>
            </a:lvl7pPr>
            <a:lvl8pPr marL="5277460" algn="l" defTabSz="1507846" rtl="0" eaLnBrk="1" latinLnBrk="0" hangingPunct="1">
              <a:defRPr sz="2968" kern="1200">
                <a:solidFill>
                  <a:schemeClr val="tx1"/>
                </a:solidFill>
                <a:latin typeface="+mn-lt"/>
                <a:ea typeface="+mn-ea"/>
                <a:cs typeface="+mn-cs"/>
              </a:defRPr>
            </a:lvl8pPr>
            <a:lvl9pPr marL="6031382" algn="l" defTabSz="1507846" rtl="0" eaLnBrk="1" latinLnBrk="0" hangingPunct="1">
              <a:defRPr sz="2968" kern="1200">
                <a:solidFill>
                  <a:schemeClr val="tx1"/>
                </a:solidFill>
                <a:latin typeface="+mn-lt"/>
                <a:ea typeface="+mn-ea"/>
                <a:cs typeface="+mn-cs"/>
              </a:defRPr>
            </a:lvl9pPr>
          </a:lstStyle>
          <a:p>
            <a:pPr algn="l" rtl="0" fontAlgn="base">
              <a:spcAft>
                <a:spcPts val="1200"/>
              </a:spcAft>
            </a:pPr>
            <a:endParaRPr lang="en-GB" sz="800" b="1" dirty="0">
              <a:solidFill>
                <a:srgbClr val="53AD9A"/>
              </a:solidFill>
              <a:latin typeface="Poppins" panose="00000500000000000000" pitchFamily="2" charset="0"/>
              <a:cs typeface="Poppins" panose="00000500000000000000" pitchFamily="2" charset="0"/>
            </a:endParaRPr>
          </a:p>
          <a:p>
            <a:pPr marL="285750" indent="-285750" algn="l" rtl="0" fontAlgn="base">
              <a:spcAft>
                <a:spcPts val="1200"/>
              </a:spcAft>
              <a:buFont typeface="Arial" panose="020B0604020202020204" pitchFamily="34" charset="0"/>
              <a:buChar char="•"/>
            </a:pPr>
            <a:r>
              <a:rPr lang="en-GB" sz="1300" b="1" dirty="0">
                <a:solidFill>
                  <a:srgbClr val="53AD9A"/>
                </a:solidFill>
                <a:latin typeface="Poppins" panose="00000500000000000000" pitchFamily="2" charset="0"/>
                <a:cs typeface="Poppins" panose="00000500000000000000" pitchFamily="2" charset="0"/>
              </a:rPr>
              <a:t>Pr</a:t>
            </a:r>
            <a:r>
              <a:rPr lang="en-GB" sz="1300" b="1" i="0" dirty="0">
                <a:solidFill>
                  <a:srgbClr val="53AD9A"/>
                </a:solidFill>
                <a:effectLst/>
                <a:latin typeface="Poppins" panose="00000500000000000000" pitchFamily="2" charset="0"/>
                <a:cs typeface="Poppins" panose="00000500000000000000" pitchFamily="2" charset="0"/>
              </a:rPr>
              <a:t>oven</a:t>
            </a:r>
            <a:r>
              <a:rPr lang="en-GB" sz="1300" i="0" dirty="0">
                <a:solidFill>
                  <a:srgbClr val="53AD9A"/>
                </a:solidFill>
                <a:effectLst/>
                <a:latin typeface="Poppins" panose="00000500000000000000" pitchFamily="2" charset="0"/>
                <a:cs typeface="Poppins" panose="00000500000000000000" pitchFamily="2" charset="0"/>
              </a:rPr>
              <a:t>:</a:t>
            </a:r>
            <a:r>
              <a:rPr lang="en-GB" sz="1300" i="0" dirty="0">
                <a:solidFill>
                  <a:schemeClr val="bg1"/>
                </a:solidFill>
                <a:effectLst/>
                <a:latin typeface="Poppins" panose="00000500000000000000" pitchFamily="2" charset="0"/>
                <a:cs typeface="Poppins" panose="00000500000000000000" pitchFamily="2" charset="0"/>
              </a:rPr>
              <a:t> Cyber Essentials has been repeatedly proven effective against common, internet-based cyber threats. </a:t>
            </a:r>
          </a:p>
          <a:p>
            <a:pPr marL="285750" indent="-285750" algn="l" rtl="0" fontAlgn="base">
              <a:spcAft>
                <a:spcPts val="1200"/>
              </a:spcAft>
              <a:buFont typeface="Arial" panose="020B0604020202020204" pitchFamily="34" charset="0"/>
              <a:buChar char="•"/>
            </a:pPr>
            <a:r>
              <a:rPr lang="en-GB" sz="1300" b="1" dirty="0">
                <a:solidFill>
                  <a:srgbClr val="53AD9A"/>
                </a:solidFill>
                <a:latin typeface="Poppins" panose="00000500000000000000" pitchFamily="2" charset="0"/>
                <a:cs typeface="Poppins" panose="00000500000000000000" pitchFamily="2" charset="0"/>
              </a:rPr>
              <a:t>Improve understanding</a:t>
            </a:r>
            <a:r>
              <a:rPr lang="en-GB" sz="1300" dirty="0">
                <a:solidFill>
                  <a:srgbClr val="53AD9A"/>
                </a:solidFill>
                <a:latin typeface="Poppins" panose="00000500000000000000" pitchFamily="2" charset="0"/>
                <a:cs typeface="Poppins" panose="00000500000000000000" pitchFamily="2" charset="0"/>
              </a:rPr>
              <a:t>:</a:t>
            </a:r>
            <a:r>
              <a:rPr lang="en-GB" sz="1300" dirty="0">
                <a:solidFill>
                  <a:schemeClr val="bg1"/>
                </a:solidFill>
                <a:latin typeface="Poppins" panose="00000500000000000000" pitchFamily="2" charset="0"/>
                <a:cs typeface="Poppins" panose="00000500000000000000" pitchFamily="2" charset="0"/>
              </a:rPr>
              <a:t> B</a:t>
            </a:r>
            <a:r>
              <a:rPr lang="en-GB" sz="1300" i="0" dirty="0">
                <a:solidFill>
                  <a:schemeClr val="bg1"/>
                </a:solidFill>
                <a:effectLst/>
                <a:latin typeface="Poppins" panose="00000500000000000000" pitchFamily="2" charset="0"/>
                <a:cs typeface="Poppins" panose="00000500000000000000" pitchFamily="2" charset="0"/>
              </a:rPr>
              <a:t>etter understand and proactively manage the increased risks attached to digital growth with </a:t>
            </a:r>
            <a:r>
              <a:rPr lang="en-GB" sz="1300" dirty="0">
                <a:solidFill>
                  <a:schemeClr val="bg1"/>
                </a:solidFill>
                <a:latin typeface="Poppins" panose="00000500000000000000" pitchFamily="2" charset="0"/>
                <a:cs typeface="Poppins" panose="00000500000000000000" pitchFamily="2" charset="0"/>
              </a:rPr>
              <a:t>a clearer picture of your organisation's cyber security level – and the evidence required for the investment needed to improve it.</a:t>
            </a:r>
            <a:endParaRPr lang="en-GB" sz="1300" i="0" dirty="0">
              <a:solidFill>
                <a:schemeClr val="bg1"/>
              </a:solidFill>
              <a:effectLst/>
              <a:latin typeface="Poppins" panose="00000500000000000000" pitchFamily="2" charset="0"/>
              <a:cs typeface="Poppins" panose="00000500000000000000" pitchFamily="2" charset="0"/>
            </a:endParaRPr>
          </a:p>
          <a:p>
            <a:pPr marL="285750" indent="-285750" algn="l" rtl="0" fontAlgn="base">
              <a:spcAft>
                <a:spcPts val="1200"/>
              </a:spcAft>
              <a:buFont typeface="Arial" panose="020B0604020202020204" pitchFamily="34" charset="0"/>
              <a:buChar char="•"/>
            </a:pPr>
            <a:r>
              <a:rPr lang="en-GB" sz="1300" b="1" i="0" dirty="0">
                <a:solidFill>
                  <a:srgbClr val="53AD9A"/>
                </a:solidFill>
                <a:effectLst/>
                <a:latin typeface="Poppins" panose="00000500000000000000" pitchFamily="2" charset="0"/>
                <a:cs typeface="Poppins" panose="00000500000000000000" pitchFamily="2" charset="0"/>
              </a:rPr>
              <a:t>Confidence</a:t>
            </a:r>
            <a:r>
              <a:rPr lang="en-GB" sz="1300" i="0" dirty="0">
                <a:solidFill>
                  <a:srgbClr val="53AD9A"/>
                </a:solidFill>
                <a:effectLst/>
                <a:latin typeface="Poppins" panose="00000500000000000000" pitchFamily="2" charset="0"/>
                <a:cs typeface="Poppins" panose="00000500000000000000" pitchFamily="2" charset="0"/>
              </a:rPr>
              <a:t>:</a:t>
            </a:r>
            <a:r>
              <a:rPr lang="en-GB" sz="1300" i="0" dirty="0">
                <a:solidFill>
                  <a:schemeClr val="bg1"/>
                </a:solidFill>
                <a:effectLst/>
                <a:latin typeface="Poppins" panose="00000500000000000000" pitchFamily="2" charset="0"/>
                <a:cs typeface="Poppins" panose="00000500000000000000" pitchFamily="2" charset="0"/>
              </a:rPr>
              <a:t> Gain confidence – for you and your customers - that </a:t>
            </a:r>
            <a:r>
              <a:rPr lang="en-GB" sz="1300" dirty="0">
                <a:solidFill>
                  <a:schemeClr val="bg1"/>
                </a:solidFill>
                <a:latin typeface="Poppins" panose="00000500000000000000" pitchFamily="2" charset="0"/>
                <a:cs typeface="Poppins" panose="00000500000000000000" pitchFamily="2" charset="0"/>
              </a:rPr>
              <a:t>your organisation is</a:t>
            </a:r>
            <a:r>
              <a:rPr lang="en-GB" sz="1300" i="0" dirty="0">
                <a:solidFill>
                  <a:schemeClr val="bg1"/>
                </a:solidFill>
                <a:effectLst/>
                <a:latin typeface="Poppins" panose="00000500000000000000" pitchFamily="2" charset="0"/>
                <a:cs typeface="Poppins" panose="00000500000000000000" pitchFamily="2" charset="0"/>
              </a:rPr>
              <a:t> meeting the minimum baseline of technical cyber security standards</a:t>
            </a:r>
            <a:r>
              <a:rPr lang="en-GB" sz="1300" dirty="0">
                <a:solidFill>
                  <a:schemeClr val="bg1"/>
                </a:solidFill>
                <a:latin typeface="Poppins" panose="00000500000000000000" pitchFamily="2" charset="0"/>
                <a:cs typeface="Poppins" panose="00000500000000000000" pitchFamily="2" charset="0"/>
              </a:rPr>
              <a:t>,</a:t>
            </a:r>
            <a:r>
              <a:rPr lang="en-GB" sz="1300" i="0" dirty="0">
                <a:solidFill>
                  <a:schemeClr val="bg1"/>
                </a:solidFill>
                <a:effectLst/>
                <a:latin typeface="Poppins" panose="00000500000000000000" pitchFamily="2" charset="0"/>
                <a:cs typeface="Poppins" panose="00000500000000000000" pitchFamily="2" charset="0"/>
              </a:rPr>
              <a:t> as defined by the National Cyber security Centre. </a:t>
            </a:r>
          </a:p>
          <a:p>
            <a:pPr marL="285750" indent="-285750" algn="l" rtl="0" fontAlgn="base">
              <a:spcAft>
                <a:spcPts val="1200"/>
              </a:spcAft>
              <a:buFont typeface="Arial" panose="020B0604020202020204" pitchFamily="34" charset="0"/>
              <a:buChar char="•"/>
            </a:pPr>
            <a:r>
              <a:rPr lang="en-GB" sz="1300" b="1" i="0" dirty="0">
                <a:solidFill>
                  <a:srgbClr val="53AD9A"/>
                </a:solidFill>
                <a:effectLst/>
                <a:latin typeface="Poppins" panose="00000500000000000000" pitchFamily="2" charset="0"/>
                <a:cs typeface="Poppins" panose="00000500000000000000" pitchFamily="2" charset="0"/>
              </a:rPr>
              <a:t>A good place to start</a:t>
            </a:r>
            <a:r>
              <a:rPr lang="en-GB" sz="1300" i="0" dirty="0">
                <a:solidFill>
                  <a:srgbClr val="53AD9A"/>
                </a:solidFill>
                <a:effectLst/>
                <a:latin typeface="Poppins" panose="00000500000000000000" pitchFamily="2" charset="0"/>
                <a:cs typeface="Poppins" panose="00000500000000000000" pitchFamily="2" charset="0"/>
              </a:rPr>
              <a:t>: </a:t>
            </a:r>
            <a:r>
              <a:rPr lang="en-GB" sz="1300" i="0" dirty="0">
                <a:solidFill>
                  <a:schemeClr val="bg1"/>
                </a:solidFill>
                <a:effectLst/>
                <a:latin typeface="Poppins" panose="00000500000000000000" pitchFamily="2" charset="0"/>
                <a:cs typeface="Poppins" panose="00000500000000000000" pitchFamily="2" charset="0"/>
              </a:rPr>
              <a:t>‘A firm place to stand’ when considering the complex and sometimes intimidating world of cyber security for the first time. </a:t>
            </a:r>
          </a:p>
          <a:p>
            <a:pPr marL="285750" indent="-285750" fontAlgn="base">
              <a:spcAft>
                <a:spcPts val="1200"/>
              </a:spcAft>
              <a:buFont typeface="Arial" panose="020B0604020202020204" pitchFamily="34" charset="0"/>
              <a:buChar char="•"/>
            </a:pPr>
            <a:r>
              <a:rPr lang="en-GB" sz="1300" b="1" dirty="0">
                <a:solidFill>
                  <a:srgbClr val="53AD9A"/>
                </a:solidFill>
                <a:latin typeface="Poppins" panose="00000500000000000000" pitchFamily="2" charset="0"/>
                <a:ea typeface="Aptos" panose="020B0004020202020204" pitchFamily="34" charset="0"/>
                <a:cs typeface="Poppins" panose="00000500000000000000" pitchFamily="2" charset="0"/>
              </a:rPr>
              <a:t>Free cyber liability insurance: </a:t>
            </a:r>
            <a:r>
              <a:rPr lang="en-GB" sz="1300" dirty="0">
                <a:solidFill>
                  <a:schemeClr val="bg1"/>
                </a:solidFill>
                <a:latin typeface="Poppins" panose="00000500000000000000" pitchFamily="2" charset="0"/>
                <a:cs typeface="Poppins" panose="00000500000000000000" pitchFamily="2" charset="0"/>
              </a:rPr>
              <a:t>Cyber Essentials certification includes IASME's automatic cyber liability insurance for any UK organisation who certifies their whole organisation and has less than £20m annual turnover</a:t>
            </a:r>
            <a:r>
              <a:rPr lang="en-GB" sz="1300" dirty="0">
                <a:solidFill>
                  <a:schemeClr val="bg1"/>
                </a:solidFill>
                <a:latin typeface="Poppins" panose="00000500000000000000" pitchFamily="2" charset="0"/>
                <a:ea typeface="Aptos" panose="020B0004020202020204" pitchFamily="34" charset="0"/>
                <a:cs typeface="Poppins" panose="00000500000000000000" pitchFamily="2" charset="0"/>
              </a:rPr>
              <a:t>, including access to 24-hour crisis management and incident response helpline.</a:t>
            </a:r>
            <a:endParaRPr lang="en-GB" sz="1300" dirty="0">
              <a:solidFill>
                <a:schemeClr val="bg1"/>
              </a:solidFill>
              <a:latin typeface="Poppins" panose="00000500000000000000" pitchFamily="2" charset="0"/>
              <a:cs typeface="Poppins" panose="00000500000000000000" pitchFamily="2" charset="0"/>
            </a:endParaRPr>
          </a:p>
          <a:p>
            <a:pPr marL="285750" indent="-285750" algn="l" rtl="0" fontAlgn="base">
              <a:spcAft>
                <a:spcPts val="1200"/>
              </a:spcAft>
              <a:buFont typeface="Arial" panose="020B0604020202020204" pitchFamily="34" charset="0"/>
              <a:buChar char="•"/>
            </a:pPr>
            <a:r>
              <a:rPr lang="en-GB" sz="1300" b="1" dirty="0">
                <a:solidFill>
                  <a:srgbClr val="53AD9A"/>
                </a:solidFill>
                <a:latin typeface="Poppins" panose="00000500000000000000" pitchFamily="2" charset="0"/>
                <a:cs typeface="Poppins" panose="00000500000000000000" pitchFamily="2" charset="0"/>
              </a:rPr>
              <a:t>Continual Improvement</a:t>
            </a:r>
            <a:r>
              <a:rPr lang="en-GB" sz="1300" dirty="0">
                <a:solidFill>
                  <a:srgbClr val="53AD9A"/>
                </a:solidFill>
                <a:latin typeface="Poppins" panose="00000500000000000000" pitchFamily="2" charset="0"/>
                <a:cs typeface="Poppins" panose="00000500000000000000" pitchFamily="2" charset="0"/>
              </a:rPr>
              <a:t>:</a:t>
            </a:r>
            <a:r>
              <a:rPr lang="en-GB" sz="1300" dirty="0">
                <a:solidFill>
                  <a:schemeClr val="bg1"/>
                </a:solidFill>
                <a:latin typeface="Poppins" panose="00000500000000000000" pitchFamily="2" charset="0"/>
                <a:cs typeface="Poppins" panose="00000500000000000000" pitchFamily="2" charset="0"/>
              </a:rPr>
              <a:t> P</a:t>
            </a:r>
            <a:r>
              <a:rPr lang="en-GB" sz="1300" i="0" dirty="0">
                <a:solidFill>
                  <a:schemeClr val="bg1"/>
                </a:solidFill>
                <a:effectLst/>
                <a:latin typeface="Poppins" panose="00000500000000000000" pitchFamily="2" charset="0"/>
                <a:cs typeface="Poppins" panose="00000500000000000000" pitchFamily="2" charset="0"/>
              </a:rPr>
              <a:t>rovides structure &amp; motivation to understand, discuss (at board level) and continually improve cyber security defences.</a:t>
            </a:r>
            <a:r>
              <a:rPr lang="en-GB" sz="1300" dirty="0">
                <a:solidFill>
                  <a:schemeClr val="bg1"/>
                </a:solidFill>
                <a:latin typeface="Poppins" panose="00000500000000000000" pitchFamily="2" charset="0"/>
                <a:cs typeface="Poppins" panose="00000500000000000000" pitchFamily="2" charset="0"/>
              </a:rPr>
              <a:t> </a:t>
            </a:r>
            <a:r>
              <a:rPr lang="en-GB" sz="1300" i="0" dirty="0">
                <a:solidFill>
                  <a:schemeClr val="bg1"/>
                </a:solidFill>
                <a:effectLst/>
                <a:latin typeface="Poppins" panose="00000500000000000000" pitchFamily="2" charset="0"/>
                <a:cs typeface="Poppins" panose="00000500000000000000" pitchFamily="2" charset="0"/>
                <a:hlinkClick r:id="rId3">
                  <a:extLst>
                    <a:ext uri="{A12FA001-AC4F-418D-AE19-62706E023703}">
                      <ahyp:hlinkClr xmlns:ahyp="http://schemas.microsoft.com/office/drawing/2018/hyperlinkcolor" val="tx"/>
                    </a:ext>
                  </a:extLst>
                </a:hlinkClick>
              </a:rPr>
              <a:t>Cyber Breaches Survey</a:t>
            </a:r>
            <a:r>
              <a:rPr lang="en-GB" sz="1300" i="0" dirty="0">
                <a:solidFill>
                  <a:schemeClr val="bg1"/>
                </a:solidFill>
                <a:effectLst/>
                <a:latin typeface="Poppins" panose="00000500000000000000" pitchFamily="2" charset="0"/>
                <a:cs typeface="Poppins" panose="00000500000000000000" pitchFamily="2" charset="0"/>
              </a:rPr>
              <a:t> found that organisations with CE are more likely to:</a:t>
            </a:r>
            <a:endParaRPr lang="en-GB" sz="1300" dirty="0">
              <a:solidFill>
                <a:schemeClr val="bg1"/>
              </a:solidFill>
              <a:latin typeface="Poppins" panose="00000500000000000000" pitchFamily="2" charset="0"/>
              <a:cs typeface="Poppins" panose="00000500000000000000" pitchFamily="2" charset="0"/>
            </a:endParaRPr>
          </a:p>
          <a:p>
            <a:pPr marL="576000" indent="-285750" algn="l" rtl="0" fontAlgn="base">
              <a:spcAft>
                <a:spcPts val="600"/>
              </a:spcAft>
              <a:buFont typeface="Wingdings" panose="05000000000000000000" pitchFamily="2" charset="2"/>
              <a:buChar char="ü"/>
            </a:pPr>
            <a:r>
              <a:rPr lang="en-GB" sz="1300" i="0" dirty="0">
                <a:solidFill>
                  <a:schemeClr val="bg1"/>
                </a:solidFill>
                <a:effectLst/>
                <a:latin typeface="Poppins" panose="00000500000000000000" pitchFamily="2" charset="0"/>
                <a:cs typeface="Poppins" panose="00000500000000000000" pitchFamily="2" charset="0"/>
              </a:rPr>
              <a:t>have board member or senior manager with specific cyber responsibilities</a:t>
            </a:r>
          </a:p>
          <a:p>
            <a:pPr marL="576000" indent="-285750" algn="l" rtl="0" fontAlgn="base">
              <a:spcAft>
                <a:spcPts val="600"/>
              </a:spcAft>
              <a:buFont typeface="Wingdings" panose="05000000000000000000" pitchFamily="2" charset="2"/>
              <a:buChar char="ü"/>
            </a:pPr>
            <a:r>
              <a:rPr lang="en-GB" sz="1300" i="0" dirty="0">
                <a:solidFill>
                  <a:schemeClr val="bg1"/>
                </a:solidFill>
                <a:effectLst/>
                <a:latin typeface="Poppins" panose="00000500000000000000" pitchFamily="2" charset="0"/>
                <a:cs typeface="Poppins" panose="00000500000000000000" pitchFamily="2" charset="0"/>
              </a:rPr>
              <a:t>conduct training or awareness of cyber security</a:t>
            </a:r>
          </a:p>
          <a:p>
            <a:pPr marL="576000" indent="-285750" algn="l" rtl="0" fontAlgn="base">
              <a:buFont typeface="Wingdings" panose="05000000000000000000" pitchFamily="2" charset="2"/>
              <a:buChar char="ü"/>
            </a:pPr>
            <a:r>
              <a:rPr lang="en-GB" sz="1300" i="0" dirty="0">
                <a:solidFill>
                  <a:schemeClr val="bg1"/>
                </a:solidFill>
                <a:effectLst/>
                <a:latin typeface="Poppins" panose="00000500000000000000" pitchFamily="2" charset="0"/>
                <a:cs typeface="Poppins" panose="00000500000000000000" pitchFamily="2" charset="0"/>
              </a:rPr>
              <a:t>have a formal cyber security strategy and incident response plan in place</a:t>
            </a:r>
            <a:endParaRPr lang="en-GB" sz="1300" b="0" i="0" dirty="0">
              <a:solidFill>
                <a:schemeClr val="bg1"/>
              </a:solidFill>
              <a:effectLst/>
              <a:latin typeface="Poppins" panose="00000500000000000000" pitchFamily="2" charset="0"/>
              <a:cs typeface="Poppins" panose="00000500000000000000" pitchFamily="2" charset="0"/>
            </a:endParaRPr>
          </a:p>
        </p:txBody>
      </p:sp>
      <p:pic>
        <p:nvPicPr>
          <p:cNvPr id="3" name="Picture 2" descr="Logo&#10;&#10;Description automatically generated">
            <a:extLst>
              <a:ext uri="{FF2B5EF4-FFF2-40B4-BE49-F238E27FC236}">
                <a16:creationId xmlns:a16="http://schemas.microsoft.com/office/drawing/2014/main" id="{D166A950-2618-085D-9F3C-4BD0F70E8AE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41941" y="1"/>
            <a:ext cx="2047451" cy="968342"/>
          </a:xfrm>
          <a:prstGeom prst="rect">
            <a:avLst/>
          </a:prstGeom>
        </p:spPr>
      </p:pic>
      <p:pic>
        <p:nvPicPr>
          <p:cNvPr id="2" name="Graphic 1" descr="Fire with solid fill">
            <a:extLst>
              <a:ext uri="{FF2B5EF4-FFF2-40B4-BE49-F238E27FC236}">
                <a16:creationId xmlns:a16="http://schemas.microsoft.com/office/drawing/2014/main" id="{FD5DD962-0F88-4CAE-553D-95E887520C0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102137" y="4966452"/>
            <a:ext cx="549821" cy="460517"/>
          </a:xfrm>
          <a:prstGeom prst="rect">
            <a:avLst/>
          </a:prstGeom>
        </p:spPr>
      </p:pic>
      <p:sp>
        <p:nvSpPr>
          <p:cNvPr id="7" name="TextBox 6">
            <a:extLst>
              <a:ext uri="{FF2B5EF4-FFF2-40B4-BE49-F238E27FC236}">
                <a16:creationId xmlns:a16="http://schemas.microsoft.com/office/drawing/2014/main" id="{5A38BD64-F72B-BC49-B887-092D24513192}"/>
              </a:ext>
            </a:extLst>
          </p:cNvPr>
          <p:cNvSpPr txBox="1"/>
          <p:nvPr/>
        </p:nvSpPr>
        <p:spPr>
          <a:xfrm>
            <a:off x="7631078" y="4465581"/>
            <a:ext cx="2124000" cy="1000274"/>
          </a:xfrm>
          <a:prstGeom prst="rect">
            <a:avLst/>
          </a:prstGeom>
          <a:noFill/>
          <a:ln>
            <a:noFill/>
          </a:ln>
        </p:spPr>
        <p:txBody>
          <a:bodyPr wrap="square" rtlCol="0">
            <a:spAutoFit/>
          </a:bodyPr>
          <a:lstStyle/>
          <a:p>
            <a:pPr algn="ctr"/>
            <a:r>
              <a:rPr lang="en-GB" sz="2000" b="1">
                <a:solidFill>
                  <a:srgbClr val="FFC000"/>
                </a:solidFill>
                <a:latin typeface="Poppins" panose="00000500000000000000" pitchFamily="2" charset="0"/>
                <a:cs typeface="Poppins" panose="00000500000000000000" pitchFamily="2" charset="0"/>
              </a:rPr>
              <a:t>78% </a:t>
            </a:r>
          </a:p>
          <a:p>
            <a:pPr algn="ctr"/>
            <a:r>
              <a:rPr lang="en-GB" sz="1300">
                <a:solidFill>
                  <a:schemeClr val="bg1"/>
                </a:solidFill>
                <a:latin typeface="Poppins" panose="00000500000000000000" pitchFamily="2" charset="0"/>
                <a:cs typeface="Poppins" panose="00000500000000000000" pitchFamily="2" charset="0"/>
              </a:rPr>
              <a:t>would recommend certifying to other orgs like theirs</a:t>
            </a:r>
          </a:p>
        </p:txBody>
      </p:sp>
      <p:sp>
        <p:nvSpPr>
          <p:cNvPr id="8" name="TextBox 7">
            <a:extLst>
              <a:ext uri="{FF2B5EF4-FFF2-40B4-BE49-F238E27FC236}">
                <a16:creationId xmlns:a16="http://schemas.microsoft.com/office/drawing/2014/main" id="{5FA04EDC-216E-3A2E-08C2-D7263D9387B8}"/>
              </a:ext>
            </a:extLst>
          </p:cNvPr>
          <p:cNvSpPr txBox="1"/>
          <p:nvPr/>
        </p:nvSpPr>
        <p:spPr>
          <a:xfrm>
            <a:off x="9778651" y="2380574"/>
            <a:ext cx="2124000" cy="1200329"/>
          </a:xfrm>
          <a:prstGeom prst="rect">
            <a:avLst/>
          </a:prstGeom>
          <a:noFill/>
          <a:ln>
            <a:noFill/>
          </a:ln>
        </p:spPr>
        <p:txBody>
          <a:bodyPr wrap="square" rtlCol="0">
            <a:spAutoFit/>
          </a:bodyPr>
          <a:lstStyle/>
          <a:p>
            <a:pPr algn="ctr"/>
            <a:r>
              <a:rPr lang="en-GB" sz="2000" b="1">
                <a:solidFill>
                  <a:srgbClr val="FFC000"/>
                </a:solidFill>
                <a:latin typeface="Poppins" panose="00000500000000000000" pitchFamily="2" charset="0"/>
                <a:cs typeface="Poppins" panose="00000500000000000000" pitchFamily="2" charset="0"/>
              </a:rPr>
              <a:t>79% </a:t>
            </a:r>
          </a:p>
          <a:p>
            <a:pPr algn="ctr"/>
            <a:r>
              <a:rPr lang="en-GB" sz="1300">
                <a:solidFill>
                  <a:schemeClr val="bg1"/>
                </a:solidFill>
                <a:latin typeface="Poppins" panose="00000500000000000000" pitchFamily="2" charset="0"/>
                <a:cs typeface="Poppins" panose="00000500000000000000" pitchFamily="2" charset="0"/>
              </a:rPr>
              <a:t>believe it has a positive impact on customer confidence</a:t>
            </a:r>
          </a:p>
        </p:txBody>
      </p:sp>
      <p:sp>
        <p:nvSpPr>
          <p:cNvPr id="19" name="TextBox 18">
            <a:extLst>
              <a:ext uri="{FF2B5EF4-FFF2-40B4-BE49-F238E27FC236}">
                <a16:creationId xmlns:a16="http://schemas.microsoft.com/office/drawing/2014/main" id="{F97F9BBA-50BC-E8C0-D9EB-85741AE00D38}"/>
              </a:ext>
            </a:extLst>
          </p:cNvPr>
          <p:cNvSpPr txBox="1"/>
          <p:nvPr/>
        </p:nvSpPr>
        <p:spPr>
          <a:xfrm>
            <a:off x="9776480" y="979639"/>
            <a:ext cx="2124000" cy="1200329"/>
          </a:xfrm>
          <a:prstGeom prst="rect">
            <a:avLst/>
          </a:prstGeom>
          <a:noFill/>
        </p:spPr>
        <p:txBody>
          <a:bodyPr wrap="square">
            <a:spAutoFit/>
          </a:bodyPr>
          <a:lstStyle/>
          <a:p>
            <a:pPr algn="ctr">
              <a:spcBef>
                <a:spcPts val="600"/>
              </a:spcBef>
            </a:pPr>
            <a:r>
              <a:rPr lang="en-GB" sz="2000" b="1">
                <a:solidFill>
                  <a:srgbClr val="FFC000"/>
                </a:solidFill>
                <a:latin typeface="Poppins"/>
                <a:ea typeface="+mn-lt"/>
                <a:cs typeface="+mn-lt"/>
              </a:rPr>
              <a:t>82% </a:t>
            </a:r>
            <a:br>
              <a:rPr lang="en-GB" sz="2400" b="1">
                <a:solidFill>
                  <a:srgbClr val="FFC000"/>
                </a:solidFill>
                <a:latin typeface="Poppins"/>
                <a:ea typeface="+mn-lt"/>
                <a:cs typeface="+mn-lt"/>
              </a:rPr>
            </a:br>
            <a:r>
              <a:rPr lang="en-GB" sz="1300">
                <a:solidFill>
                  <a:schemeClr val="bg1"/>
                </a:solidFill>
                <a:latin typeface="Poppins" panose="00000500000000000000" pitchFamily="2" charset="0"/>
                <a:cs typeface="Poppins" panose="00000500000000000000" pitchFamily="2" charset="0"/>
              </a:rPr>
              <a:t>are confident the controls protect against common cyber threats </a:t>
            </a:r>
            <a:endParaRPr lang="en-GB" sz="1300">
              <a:solidFill>
                <a:schemeClr val="bg1"/>
              </a:solidFill>
              <a:effectLst/>
              <a:latin typeface="Poppins" panose="00000500000000000000" pitchFamily="2" charset="0"/>
              <a:ea typeface="Calibri" panose="020F0502020204030204" pitchFamily="34" charset="0"/>
              <a:cs typeface="Poppins" panose="00000500000000000000" pitchFamily="2" charset="0"/>
            </a:endParaRPr>
          </a:p>
        </p:txBody>
      </p:sp>
      <p:sp>
        <p:nvSpPr>
          <p:cNvPr id="20" name="TextBox 19">
            <a:extLst>
              <a:ext uri="{FF2B5EF4-FFF2-40B4-BE49-F238E27FC236}">
                <a16:creationId xmlns:a16="http://schemas.microsoft.com/office/drawing/2014/main" id="{F9DC693A-607B-EB50-1954-C115365AFF4B}"/>
              </a:ext>
            </a:extLst>
          </p:cNvPr>
          <p:cNvSpPr txBox="1"/>
          <p:nvPr/>
        </p:nvSpPr>
        <p:spPr>
          <a:xfrm>
            <a:off x="9790672" y="5439927"/>
            <a:ext cx="2124000" cy="1200329"/>
          </a:xfrm>
          <a:prstGeom prst="rect">
            <a:avLst/>
          </a:prstGeom>
          <a:noFill/>
        </p:spPr>
        <p:txBody>
          <a:bodyPr wrap="square">
            <a:spAutoFit/>
          </a:bodyPr>
          <a:lstStyle/>
          <a:p>
            <a:pPr algn="ctr">
              <a:spcBef>
                <a:spcPts val="600"/>
              </a:spcBef>
            </a:pPr>
            <a:r>
              <a:rPr lang="en-GB" sz="2000" b="1">
                <a:solidFill>
                  <a:srgbClr val="FFC000"/>
                </a:solidFill>
                <a:latin typeface="Poppins"/>
                <a:cs typeface="Poppins"/>
              </a:rPr>
              <a:t>69% </a:t>
            </a:r>
            <a:br>
              <a:rPr lang="en-GB" sz="2400" b="1">
                <a:solidFill>
                  <a:srgbClr val="FFC000"/>
                </a:solidFill>
                <a:latin typeface="Poppins"/>
                <a:cs typeface="Poppins"/>
              </a:rPr>
            </a:br>
            <a:r>
              <a:rPr lang="en-GB" sz="1300">
                <a:solidFill>
                  <a:schemeClr val="bg1"/>
                </a:solidFill>
                <a:latin typeface="Poppins"/>
                <a:cs typeface="Poppins"/>
              </a:rPr>
              <a:t>believe Cyber Essentials has increased market competitiveness</a:t>
            </a:r>
            <a:endParaRPr lang="en-GB" sz="1300">
              <a:solidFill>
                <a:schemeClr val="bg1"/>
              </a:solidFill>
              <a:effectLst/>
              <a:latin typeface="Poppins"/>
              <a:ea typeface="Calibri" panose="020F0502020204030204" pitchFamily="34" charset="0"/>
              <a:cs typeface="Poppins"/>
            </a:endParaRPr>
          </a:p>
        </p:txBody>
      </p:sp>
      <p:sp>
        <p:nvSpPr>
          <p:cNvPr id="24" name="TextBox 23">
            <a:extLst>
              <a:ext uri="{FF2B5EF4-FFF2-40B4-BE49-F238E27FC236}">
                <a16:creationId xmlns:a16="http://schemas.microsoft.com/office/drawing/2014/main" id="{BB53B878-70F1-2662-5A28-CEBA6A493592}"/>
              </a:ext>
            </a:extLst>
          </p:cNvPr>
          <p:cNvSpPr txBox="1"/>
          <p:nvPr/>
        </p:nvSpPr>
        <p:spPr>
          <a:xfrm>
            <a:off x="7598157" y="981266"/>
            <a:ext cx="2124000" cy="1400383"/>
          </a:xfrm>
          <a:prstGeom prst="rect">
            <a:avLst/>
          </a:prstGeom>
          <a:noFill/>
        </p:spPr>
        <p:txBody>
          <a:bodyPr wrap="square">
            <a:spAutoFit/>
          </a:bodyPr>
          <a:lstStyle/>
          <a:p>
            <a:pPr algn="ctr"/>
            <a:r>
              <a:rPr lang="en-GB" sz="2000" b="1" i="0" dirty="0">
                <a:solidFill>
                  <a:srgbClr val="FFC000"/>
                </a:solidFill>
                <a:effectLst/>
                <a:latin typeface="Poppins"/>
                <a:cs typeface="Poppins"/>
              </a:rPr>
              <a:t>92%</a:t>
            </a:r>
            <a:r>
              <a:rPr lang="en-GB" sz="1400" b="1" i="0" dirty="0">
                <a:solidFill>
                  <a:srgbClr val="FFC000"/>
                </a:solidFill>
                <a:effectLst/>
                <a:latin typeface="Poppins"/>
                <a:cs typeface="Poppins"/>
              </a:rPr>
              <a:t> </a:t>
            </a:r>
            <a:br>
              <a:rPr lang="en-GB" sz="800" b="1" dirty="0">
                <a:solidFill>
                  <a:schemeClr val="bg1"/>
                </a:solidFill>
                <a:latin typeface="Poppins"/>
                <a:cs typeface="Poppins"/>
              </a:rPr>
            </a:br>
            <a:r>
              <a:rPr lang="en-GB" sz="1300" i="0" dirty="0">
                <a:solidFill>
                  <a:schemeClr val="bg1"/>
                </a:solidFill>
                <a:effectLst/>
                <a:latin typeface="Poppins"/>
                <a:cs typeface="Poppins"/>
              </a:rPr>
              <a:t>fewer insurance claims are made by organisations with the Cyber Essentials </a:t>
            </a:r>
            <a:br>
              <a:rPr lang="en-GB" sz="1300" i="0" dirty="0">
                <a:effectLst/>
                <a:latin typeface="Poppins" panose="00000500000000000000" pitchFamily="2" charset="0"/>
                <a:cs typeface="Poppins" panose="00000500000000000000" pitchFamily="2" charset="0"/>
              </a:rPr>
            </a:br>
            <a:r>
              <a:rPr lang="en-GB" sz="1300" i="0" dirty="0">
                <a:solidFill>
                  <a:schemeClr val="bg1"/>
                </a:solidFill>
                <a:effectLst/>
                <a:latin typeface="Poppins"/>
                <a:cs typeface="Poppins"/>
              </a:rPr>
              <a:t>controls in place</a:t>
            </a:r>
          </a:p>
        </p:txBody>
      </p:sp>
      <p:sp>
        <p:nvSpPr>
          <p:cNvPr id="29" name="TextBox 28">
            <a:extLst>
              <a:ext uri="{FF2B5EF4-FFF2-40B4-BE49-F238E27FC236}">
                <a16:creationId xmlns:a16="http://schemas.microsoft.com/office/drawing/2014/main" id="{F322FE12-0142-A926-0620-72A8EB6BD011}"/>
              </a:ext>
            </a:extLst>
          </p:cNvPr>
          <p:cNvSpPr txBox="1"/>
          <p:nvPr/>
        </p:nvSpPr>
        <p:spPr>
          <a:xfrm>
            <a:off x="7640314" y="5651504"/>
            <a:ext cx="2124000" cy="1000274"/>
          </a:xfrm>
          <a:prstGeom prst="rect">
            <a:avLst/>
          </a:prstGeom>
          <a:noFill/>
          <a:ln>
            <a:noFill/>
          </a:ln>
        </p:spPr>
        <p:txBody>
          <a:bodyPr wrap="square" rtlCol="0">
            <a:spAutoFit/>
          </a:bodyPr>
          <a:lstStyle/>
          <a:p>
            <a:pPr algn="ctr"/>
            <a:r>
              <a:rPr lang="en-GB" sz="2000" b="1">
                <a:solidFill>
                  <a:srgbClr val="FFC000"/>
                </a:solidFill>
                <a:latin typeface="Poppins" panose="00000500000000000000" pitchFamily="2" charset="0"/>
                <a:cs typeface="Poppins" panose="00000500000000000000" pitchFamily="2" charset="0"/>
              </a:rPr>
              <a:t>95% </a:t>
            </a:r>
          </a:p>
          <a:p>
            <a:pPr algn="ctr"/>
            <a:r>
              <a:rPr lang="en-GB" sz="1300">
                <a:solidFill>
                  <a:schemeClr val="bg1"/>
                </a:solidFill>
                <a:latin typeface="Poppins" panose="00000500000000000000" pitchFamily="2" charset="0"/>
                <a:cs typeface="Poppins" panose="00000500000000000000" pitchFamily="2" charset="0"/>
              </a:rPr>
              <a:t>of customers would recertify to Cyber Essentials next year</a:t>
            </a:r>
          </a:p>
        </p:txBody>
      </p:sp>
      <p:sp>
        <p:nvSpPr>
          <p:cNvPr id="53" name="TextBox 52">
            <a:extLst>
              <a:ext uri="{FF2B5EF4-FFF2-40B4-BE49-F238E27FC236}">
                <a16:creationId xmlns:a16="http://schemas.microsoft.com/office/drawing/2014/main" id="{47EF334D-5EC8-6EAB-E862-3913DCB0499C}"/>
              </a:ext>
            </a:extLst>
          </p:cNvPr>
          <p:cNvSpPr txBox="1"/>
          <p:nvPr/>
        </p:nvSpPr>
        <p:spPr>
          <a:xfrm>
            <a:off x="7607393" y="2531386"/>
            <a:ext cx="2124000" cy="1800493"/>
          </a:xfrm>
          <a:prstGeom prst="rect">
            <a:avLst/>
          </a:prstGeom>
          <a:noFill/>
        </p:spPr>
        <p:txBody>
          <a:bodyPr wrap="square">
            <a:spAutoFit/>
          </a:bodyPr>
          <a:lstStyle/>
          <a:p>
            <a:pPr algn="ctr"/>
            <a:r>
              <a:rPr lang="en-GB" sz="2000" b="1" i="0">
                <a:solidFill>
                  <a:srgbClr val="FFC000"/>
                </a:solidFill>
                <a:effectLst/>
                <a:latin typeface="Poppins" panose="00000500000000000000" pitchFamily="2" charset="0"/>
                <a:cs typeface="Poppins" panose="00000500000000000000" pitchFamily="2" charset="0"/>
              </a:rPr>
              <a:t>85% </a:t>
            </a:r>
          </a:p>
          <a:p>
            <a:pPr algn="ctr"/>
            <a:r>
              <a:rPr lang="en-GB" sz="1300" b="0" i="0">
                <a:solidFill>
                  <a:schemeClr val="bg1"/>
                </a:solidFill>
                <a:effectLst/>
                <a:latin typeface="Poppins" panose="00000500000000000000" pitchFamily="2" charset="0"/>
                <a:cs typeface="Poppins" panose="00000500000000000000" pitchFamily="2" charset="0"/>
              </a:rPr>
              <a:t>believe the scheme has directly improved their understanding of cyber security risks</a:t>
            </a:r>
            <a:r>
              <a:rPr lang="en-GB" sz="1300">
                <a:solidFill>
                  <a:schemeClr val="bg1"/>
                </a:solidFill>
                <a:latin typeface="Poppins" panose="00000500000000000000" pitchFamily="2" charset="0"/>
                <a:cs typeface="Poppins" panose="00000500000000000000" pitchFamily="2" charset="0"/>
              </a:rPr>
              <a:t> a</a:t>
            </a:r>
            <a:r>
              <a:rPr lang="en-GB" sz="1300" b="0" i="0">
                <a:solidFill>
                  <a:schemeClr val="bg1"/>
                </a:solidFill>
                <a:effectLst/>
                <a:latin typeface="Poppins" panose="00000500000000000000" pitchFamily="2" charset="0"/>
                <a:cs typeface="Poppins" panose="00000500000000000000" pitchFamily="2" charset="0"/>
              </a:rPr>
              <a:t>nd (88%) the steps they can take to reduce them.</a:t>
            </a:r>
            <a:endParaRPr lang="en-GB" sz="1300">
              <a:solidFill>
                <a:schemeClr val="bg1"/>
              </a:solidFill>
              <a:latin typeface="Poppins" panose="00000500000000000000" pitchFamily="2" charset="0"/>
              <a:cs typeface="Poppins" panose="00000500000000000000" pitchFamily="2" charset="0"/>
            </a:endParaRPr>
          </a:p>
        </p:txBody>
      </p:sp>
      <p:sp>
        <p:nvSpPr>
          <p:cNvPr id="55" name="TextBox 54">
            <a:extLst>
              <a:ext uri="{FF2B5EF4-FFF2-40B4-BE49-F238E27FC236}">
                <a16:creationId xmlns:a16="http://schemas.microsoft.com/office/drawing/2014/main" id="{AA16D9A1-8165-D378-ED9D-009E5E6FEC4A}"/>
              </a:ext>
            </a:extLst>
          </p:cNvPr>
          <p:cNvSpPr txBox="1"/>
          <p:nvPr/>
        </p:nvSpPr>
        <p:spPr>
          <a:xfrm>
            <a:off x="9755824" y="3507293"/>
            <a:ext cx="2124000" cy="1800493"/>
          </a:xfrm>
          <a:prstGeom prst="rect">
            <a:avLst/>
          </a:prstGeom>
          <a:noFill/>
        </p:spPr>
        <p:txBody>
          <a:bodyPr wrap="square">
            <a:spAutoFit/>
          </a:bodyPr>
          <a:lstStyle/>
          <a:p>
            <a:pPr algn="ctr"/>
            <a:r>
              <a:rPr lang="en-GB" sz="2000" b="1" i="0">
                <a:solidFill>
                  <a:srgbClr val="FFC000"/>
                </a:solidFill>
                <a:effectLst/>
                <a:latin typeface="Poppins" panose="00000500000000000000" pitchFamily="2" charset="0"/>
                <a:cs typeface="Poppins" panose="00000500000000000000" pitchFamily="2" charset="0"/>
              </a:rPr>
              <a:t>71% </a:t>
            </a:r>
          </a:p>
          <a:p>
            <a:pPr algn="ctr"/>
            <a:r>
              <a:rPr lang="en-GB" sz="1300" b="0" i="0">
                <a:solidFill>
                  <a:schemeClr val="bg1"/>
                </a:solidFill>
                <a:effectLst/>
                <a:latin typeface="Poppins" panose="00000500000000000000" pitchFamily="2" charset="0"/>
                <a:cs typeface="Poppins" panose="00000500000000000000" pitchFamily="2" charset="0"/>
              </a:rPr>
              <a:t>of Cyber Essentials users agree that the scheme has directly strengthened how seriously their organisation takes cyber security.</a:t>
            </a:r>
            <a:endParaRPr lang="en-GB" sz="1300">
              <a:solidFill>
                <a:schemeClr val="bg1"/>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4094685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F4B778-5D24-56FE-8B35-FB2F33260793}"/>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81F7F8A4-EA47-B8D8-5C45-2639DDF84CCD}"/>
              </a:ext>
            </a:extLst>
          </p:cNvPr>
          <p:cNvSpPr/>
          <p:nvPr/>
        </p:nvSpPr>
        <p:spPr>
          <a:xfrm>
            <a:off x="428" y="0"/>
            <a:ext cx="12191144" cy="6865641"/>
          </a:xfrm>
          <a:prstGeom prst="rect">
            <a:avLst/>
          </a:prstGeom>
          <a:solidFill>
            <a:srgbClr val="051C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1507846" rtl="0" eaLnBrk="1" latinLnBrk="0" hangingPunct="1">
              <a:defRPr sz="2968" kern="1200">
                <a:solidFill>
                  <a:schemeClr val="tx1"/>
                </a:solidFill>
                <a:latin typeface="+mn-lt"/>
                <a:ea typeface="+mn-ea"/>
                <a:cs typeface="+mn-cs"/>
              </a:defRPr>
            </a:lvl1pPr>
            <a:lvl2pPr marL="753923" algn="l" defTabSz="1507846" rtl="0" eaLnBrk="1" latinLnBrk="0" hangingPunct="1">
              <a:defRPr sz="2968" kern="1200">
                <a:solidFill>
                  <a:schemeClr val="tx1"/>
                </a:solidFill>
                <a:latin typeface="+mn-lt"/>
                <a:ea typeface="+mn-ea"/>
                <a:cs typeface="+mn-cs"/>
              </a:defRPr>
            </a:lvl2pPr>
            <a:lvl3pPr marL="1507846" algn="l" defTabSz="1507846" rtl="0" eaLnBrk="1" latinLnBrk="0" hangingPunct="1">
              <a:defRPr sz="2968" kern="1200">
                <a:solidFill>
                  <a:schemeClr val="tx1"/>
                </a:solidFill>
                <a:latin typeface="+mn-lt"/>
                <a:ea typeface="+mn-ea"/>
                <a:cs typeface="+mn-cs"/>
              </a:defRPr>
            </a:lvl3pPr>
            <a:lvl4pPr marL="2261768" algn="l" defTabSz="1507846" rtl="0" eaLnBrk="1" latinLnBrk="0" hangingPunct="1">
              <a:defRPr sz="2968" kern="1200">
                <a:solidFill>
                  <a:schemeClr val="tx1"/>
                </a:solidFill>
                <a:latin typeface="+mn-lt"/>
                <a:ea typeface="+mn-ea"/>
                <a:cs typeface="+mn-cs"/>
              </a:defRPr>
            </a:lvl4pPr>
            <a:lvl5pPr marL="3015691" algn="l" defTabSz="1507846" rtl="0" eaLnBrk="1" latinLnBrk="0" hangingPunct="1">
              <a:defRPr sz="2968" kern="1200">
                <a:solidFill>
                  <a:schemeClr val="tx1"/>
                </a:solidFill>
                <a:latin typeface="+mn-lt"/>
                <a:ea typeface="+mn-ea"/>
                <a:cs typeface="+mn-cs"/>
              </a:defRPr>
            </a:lvl5pPr>
            <a:lvl6pPr marL="3769614" algn="l" defTabSz="1507846" rtl="0" eaLnBrk="1" latinLnBrk="0" hangingPunct="1">
              <a:defRPr sz="2968" kern="1200">
                <a:solidFill>
                  <a:schemeClr val="tx1"/>
                </a:solidFill>
                <a:latin typeface="+mn-lt"/>
                <a:ea typeface="+mn-ea"/>
                <a:cs typeface="+mn-cs"/>
              </a:defRPr>
            </a:lvl6pPr>
            <a:lvl7pPr marL="4523537" algn="l" defTabSz="1507846" rtl="0" eaLnBrk="1" latinLnBrk="0" hangingPunct="1">
              <a:defRPr sz="2968" kern="1200">
                <a:solidFill>
                  <a:schemeClr val="tx1"/>
                </a:solidFill>
                <a:latin typeface="+mn-lt"/>
                <a:ea typeface="+mn-ea"/>
                <a:cs typeface="+mn-cs"/>
              </a:defRPr>
            </a:lvl7pPr>
            <a:lvl8pPr marL="5277460" algn="l" defTabSz="1507846" rtl="0" eaLnBrk="1" latinLnBrk="0" hangingPunct="1">
              <a:defRPr sz="2968" kern="1200">
                <a:solidFill>
                  <a:schemeClr val="tx1"/>
                </a:solidFill>
                <a:latin typeface="+mn-lt"/>
                <a:ea typeface="+mn-ea"/>
                <a:cs typeface="+mn-cs"/>
              </a:defRPr>
            </a:lvl8pPr>
            <a:lvl9pPr marL="6031382" algn="l" defTabSz="1507846" rtl="0" eaLnBrk="1" latinLnBrk="0" hangingPunct="1">
              <a:defRPr sz="2968" kern="1200">
                <a:solidFill>
                  <a:schemeClr val="tx1"/>
                </a:solidFill>
                <a:latin typeface="+mn-lt"/>
                <a:ea typeface="+mn-ea"/>
                <a:cs typeface="+mn-cs"/>
              </a:defRPr>
            </a:lvl9pPr>
          </a:lstStyle>
          <a:p>
            <a:pPr algn="ctr"/>
            <a:endParaRPr lang="en-GB"/>
          </a:p>
        </p:txBody>
      </p:sp>
      <p:sp>
        <p:nvSpPr>
          <p:cNvPr id="8" name="TextBox 7">
            <a:extLst>
              <a:ext uri="{FF2B5EF4-FFF2-40B4-BE49-F238E27FC236}">
                <a16:creationId xmlns:a16="http://schemas.microsoft.com/office/drawing/2014/main" id="{C73B737A-7B97-A72C-91E9-EE47B72D5857}"/>
              </a:ext>
            </a:extLst>
          </p:cNvPr>
          <p:cNvSpPr txBox="1"/>
          <p:nvPr/>
        </p:nvSpPr>
        <p:spPr>
          <a:xfrm>
            <a:off x="617456" y="1017432"/>
            <a:ext cx="5471637" cy="5954451"/>
          </a:xfrm>
          <a:prstGeom prst="rect">
            <a:avLst/>
          </a:prstGeom>
          <a:noFill/>
        </p:spPr>
        <p:txBody>
          <a:bodyPr wrap="square" numCol="1" spcCol="576000" rtlCol="0">
            <a:spAutoFit/>
          </a:bodyPr>
          <a:lstStyle/>
          <a:p>
            <a:pPr lvl="1" fontAlgn="base">
              <a:spcAft>
                <a:spcPts val="1200"/>
              </a:spcAft>
            </a:pPr>
            <a:r>
              <a:rPr lang="en-GB" sz="1250" dirty="0">
                <a:solidFill>
                  <a:schemeClr val="bg1"/>
                </a:solidFill>
                <a:latin typeface="Poppins" panose="00000500000000000000" pitchFamily="2" charset="0"/>
                <a:cs typeface="Poppins" panose="00000500000000000000" pitchFamily="2" charset="0"/>
              </a:rPr>
              <a:t>Cyber Essentials has been proven effective against common cyber attacks, including supply chain threats. </a:t>
            </a:r>
          </a:p>
          <a:p>
            <a:pPr lvl="1">
              <a:lnSpc>
                <a:spcPct val="107000"/>
              </a:lnSpc>
              <a:spcBef>
                <a:spcPts val="1200"/>
              </a:spcBef>
              <a:spcAft>
                <a:spcPts val="800"/>
              </a:spcAft>
            </a:pPr>
            <a:r>
              <a:rPr lang="en-GB" sz="1200" kern="0" dirty="0">
                <a:solidFill>
                  <a:schemeClr val="bg1"/>
                </a:solidFill>
                <a:effectLst/>
                <a:latin typeface="Poppins" panose="00000500000000000000" pitchFamily="2" charset="0"/>
                <a:ea typeface="Calibri" panose="020F0502020204030204" pitchFamily="34" charset="0"/>
                <a:cs typeface="Poppins" panose="00000500000000000000" pitchFamily="2" charset="0"/>
              </a:rPr>
              <a:t>Cyber Essentials can play a significant role as an </a:t>
            </a:r>
            <a:r>
              <a:rPr lang="en-GB" sz="1200" b="1" kern="0" dirty="0">
                <a:solidFill>
                  <a:srgbClr val="53AD9A"/>
                </a:solidFill>
                <a:effectLst/>
                <a:latin typeface="Poppins" panose="00000500000000000000" pitchFamily="2" charset="0"/>
                <a:ea typeface="Calibri" panose="020F0502020204030204" pitchFamily="34" charset="0"/>
                <a:cs typeface="Poppins" panose="00000500000000000000" pitchFamily="2" charset="0"/>
              </a:rPr>
              <a:t>assurance tool </a:t>
            </a:r>
            <a:r>
              <a:rPr lang="en-GB" sz="1200" kern="0" dirty="0">
                <a:solidFill>
                  <a:schemeClr val="bg1"/>
                </a:solidFill>
                <a:effectLst/>
                <a:latin typeface="Poppins" panose="00000500000000000000" pitchFamily="2" charset="0"/>
                <a:ea typeface="Calibri" panose="020F0502020204030204" pitchFamily="34" charset="0"/>
                <a:cs typeface="Poppins" panose="00000500000000000000" pitchFamily="2" charset="0"/>
              </a:rPr>
              <a:t>and help address the challenges that many organisations face in securing and </a:t>
            </a:r>
            <a:r>
              <a:rPr lang="en-GB" sz="1200" dirty="0">
                <a:solidFill>
                  <a:schemeClr val="bg1"/>
                </a:solidFill>
                <a:effectLst/>
                <a:latin typeface="Poppins" panose="00000500000000000000" pitchFamily="2" charset="0"/>
                <a:ea typeface="Calibri" panose="020F0502020204030204" pitchFamily="34" charset="0"/>
                <a:cs typeface="Poppins" panose="00000500000000000000" pitchFamily="2" charset="0"/>
              </a:rPr>
              <a:t>effectively managing </a:t>
            </a:r>
            <a:r>
              <a:rPr lang="en-GB" sz="1200" kern="0" dirty="0">
                <a:solidFill>
                  <a:schemeClr val="bg1"/>
                </a:solidFill>
                <a:effectLst/>
                <a:latin typeface="Poppins" panose="00000500000000000000" pitchFamily="2" charset="0"/>
                <a:ea typeface="Calibri" panose="020F0502020204030204" pitchFamily="34" charset="0"/>
                <a:cs typeface="Poppins" panose="00000500000000000000" pitchFamily="2" charset="0"/>
              </a:rPr>
              <a:t>their supply chain. </a:t>
            </a:r>
          </a:p>
          <a:p>
            <a:pPr lvl="1">
              <a:lnSpc>
                <a:spcPct val="107000"/>
              </a:lnSpc>
              <a:spcBef>
                <a:spcPts val="1200"/>
              </a:spcBef>
              <a:spcAft>
                <a:spcPts val="800"/>
              </a:spcAft>
            </a:pPr>
            <a:r>
              <a:rPr lang="en-GB" sz="1200" kern="0" dirty="0">
                <a:solidFill>
                  <a:schemeClr val="bg1"/>
                </a:solidFill>
                <a:effectLst/>
                <a:latin typeface="Poppins" panose="00000500000000000000" pitchFamily="2" charset="0"/>
                <a:ea typeface="Calibri" panose="020F0502020204030204" pitchFamily="34" charset="0"/>
                <a:cs typeface="Poppins" panose="00000500000000000000" pitchFamily="2" charset="0"/>
              </a:rPr>
              <a:t>A new </a:t>
            </a:r>
            <a:r>
              <a:rPr lang="en-GB" sz="1200" kern="0" dirty="0">
                <a:solidFill>
                  <a:schemeClr val="bg1"/>
                </a:solidFill>
                <a:effectLst/>
                <a:latin typeface="Poppins" panose="00000500000000000000" pitchFamily="2" charset="0"/>
                <a:ea typeface="Calibri" panose="020F0502020204030204" pitchFamily="34" charset="0"/>
                <a:cs typeface="Poppins" panose="00000500000000000000" pitchFamily="2" charset="0"/>
                <a:hlinkClick r:id="rId3">
                  <a:extLst>
                    <a:ext uri="{A12FA001-AC4F-418D-AE19-62706E023703}">
                      <ahyp:hlinkClr xmlns:ahyp="http://schemas.microsoft.com/office/drawing/2018/hyperlinkcolor" val="tx"/>
                    </a:ext>
                  </a:extLst>
                </a:hlinkClick>
              </a:rPr>
              <a:t>Supplier Check </a:t>
            </a:r>
            <a:r>
              <a:rPr lang="en-GB" sz="1200" kern="0" dirty="0">
                <a:solidFill>
                  <a:schemeClr val="bg1"/>
                </a:solidFill>
                <a:effectLst/>
                <a:latin typeface="Poppins" panose="00000500000000000000" pitchFamily="2" charset="0"/>
                <a:ea typeface="Calibri" panose="020F0502020204030204" pitchFamily="34" charset="0"/>
                <a:cs typeface="Poppins" panose="00000500000000000000" pitchFamily="2" charset="0"/>
              </a:rPr>
              <a:t>tool can help </a:t>
            </a:r>
            <a:r>
              <a:rPr lang="en-GB" sz="1200" b="1" kern="0" dirty="0">
                <a:solidFill>
                  <a:srgbClr val="53AD9A"/>
                </a:solidFill>
                <a:effectLst/>
                <a:latin typeface="Poppins" panose="00000500000000000000" pitchFamily="2" charset="0"/>
                <a:ea typeface="Calibri" panose="020F0502020204030204" pitchFamily="34" charset="0"/>
                <a:cs typeface="Poppins" panose="00000500000000000000" pitchFamily="2" charset="0"/>
              </a:rPr>
              <a:t>quickly verify </a:t>
            </a:r>
            <a:r>
              <a:rPr lang="en-GB" sz="1200" kern="0" dirty="0">
                <a:solidFill>
                  <a:schemeClr val="bg1"/>
                </a:solidFill>
                <a:effectLst/>
                <a:latin typeface="Poppins" panose="00000500000000000000" pitchFamily="2" charset="0"/>
                <a:ea typeface="Calibri" panose="020F0502020204030204" pitchFamily="34" charset="0"/>
                <a:cs typeface="Poppins" panose="00000500000000000000" pitchFamily="2" charset="0"/>
              </a:rPr>
              <a:t>whether all your suppliers have been certified (and to what level - Cyber Essentials or Cyber Essentials Plus).</a:t>
            </a:r>
          </a:p>
          <a:p>
            <a:pPr lvl="1">
              <a:lnSpc>
                <a:spcPct val="107000"/>
              </a:lnSpc>
              <a:spcBef>
                <a:spcPts val="1200"/>
              </a:spcBef>
              <a:spcAft>
                <a:spcPts val="800"/>
              </a:spcAft>
            </a:pPr>
            <a:r>
              <a:rPr lang="en-GB" sz="1200" dirty="0">
                <a:solidFill>
                  <a:schemeClr val="bg1"/>
                </a:solidFill>
                <a:effectLst/>
                <a:latin typeface="Poppins" panose="00000500000000000000" pitchFamily="2" charset="0"/>
                <a:ea typeface="Calibri" panose="020F0502020204030204" pitchFamily="34" charset="0"/>
                <a:cs typeface="Poppins" panose="00000500000000000000" pitchFamily="2" charset="0"/>
              </a:rPr>
              <a:t>Cyber Essentials provides a tangible way for organisations to </a:t>
            </a:r>
            <a:r>
              <a:rPr lang="en-GB" sz="1200" b="1" dirty="0">
                <a:solidFill>
                  <a:srgbClr val="53AD9A"/>
                </a:solidFill>
                <a:effectLst/>
                <a:latin typeface="Poppins" panose="00000500000000000000" pitchFamily="2" charset="0"/>
                <a:ea typeface="Calibri" panose="020F0502020204030204" pitchFamily="34" charset="0"/>
                <a:cs typeface="Poppins" panose="00000500000000000000" pitchFamily="2" charset="0"/>
              </a:rPr>
              <a:t>gain confidence </a:t>
            </a:r>
            <a:r>
              <a:rPr lang="en-GB" sz="1200" dirty="0">
                <a:solidFill>
                  <a:schemeClr val="bg1"/>
                </a:solidFill>
                <a:effectLst/>
                <a:latin typeface="Poppins" panose="00000500000000000000" pitchFamily="2" charset="0"/>
                <a:ea typeface="Calibri" panose="020F0502020204030204" pitchFamily="34" charset="0"/>
                <a:cs typeface="Poppins" panose="00000500000000000000" pitchFamily="2" charset="0"/>
              </a:rPr>
              <a:t>that their suppliers, or other third parties, have effectively implemented fundamental technical controls and that they are protected from the majority of untargeted, commodity attacks. </a:t>
            </a:r>
          </a:p>
          <a:p>
            <a:pPr lvl="1">
              <a:lnSpc>
                <a:spcPct val="107000"/>
              </a:lnSpc>
              <a:spcBef>
                <a:spcPts val="1200"/>
              </a:spcBef>
              <a:spcAft>
                <a:spcPts val="800"/>
              </a:spcAft>
            </a:pPr>
            <a:r>
              <a:rPr lang="en-GB" sz="1200" b="1" dirty="0">
                <a:solidFill>
                  <a:srgbClr val="53AD9A"/>
                </a:solidFill>
                <a:effectLst/>
                <a:latin typeface="Poppins" panose="00000500000000000000" pitchFamily="2" charset="0"/>
                <a:ea typeface="Arial" panose="020B0604020202020204" pitchFamily="34" charset="0"/>
                <a:cs typeface="Poppins" panose="00000500000000000000" pitchFamily="2" charset="0"/>
              </a:rPr>
              <a:t>Save time and reduce complexity </a:t>
            </a:r>
            <a:r>
              <a:rPr lang="en-GB" sz="1200" dirty="0">
                <a:solidFill>
                  <a:schemeClr val="bg1"/>
                </a:solidFill>
                <a:effectLst/>
                <a:latin typeface="Poppins" panose="00000500000000000000" pitchFamily="2" charset="0"/>
                <a:ea typeface="Arial" panose="020B0604020202020204" pitchFamily="34" charset="0"/>
                <a:cs typeface="Poppins" panose="00000500000000000000" pitchFamily="2" charset="0"/>
              </a:rPr>
              <a:t>on cyber security due-diligenc</a:t>
            </a:r>
            <a:r>
              <a:rPr lang="en-GB" sz="1200" dirty="0">
                <a:solidFill>
                  <a:schemeClr val="bg1"/>
                </a:solidFill>
                <a:latin typeface="Poppins" panose="00000500000000000000" pitchFamily="2" charset="0"/>
                <a:ea typeface="Arial" panose="020B0604020202020204" pitchFamily="34" charset="0"/>
                <a:cs typeface="Poppins" panose="00000500000000000000" pitchFamily="2" charset="0"/>
              </a:rPr>
              <a:t>e. </a:t>
            </a:r>
            <a:r>
              <a:rPr lang="en-GB" sz="1200" dirty="0">
                <a:solidFill>
                  <a:schemeClr val="bg1"/>
                </a:solidFill>
                <a:effectLst/>
                <a:latin typeface="Poppins" panose="00000500000000000000" pitchFamily="2" charset="0"/>
                <a:ea typeface="Arial" panose="020B0604020202020204" pitchFamily="34" charset="0"/>
                <a:cs typeface="Poppins" panose="00000500000000000000" pitchFamily="2" charset="0"/>
              </a:rPr>
              <a:t>Suppliers can also use Cyber Essentials as evidence across their customer base, reducing the time spent filling out duplicative questionnaires.</a:t>
            </a:r>
          </a:p>
          <a:p>
            <a:pPr lvl="1">
              <a:lnSpc>
                <a:spcPct val="107000"/>
              </a:lnSpc>
              <a:spcBef>
                <a:spcPts val="1200"/>
              </a:spcBef>
              <a:spcAft>
                <a:spcPts val="800"/>
              </a:spcAft>
            </a:pPr>
            <a:r>
              <a:rPr lang="en-GB" sz="1200" dirty="0">
                <a:solidFill>
                  <a:schemeClr val="bg1"/>
                </a:solidFill>
                <a:latin typeface="Poppins" panose="00000500000000000000" pitchFamily="2" charset="0"/>
                <a:cs typeface="Poppins" panose="00000500000000000000" pitchFamily="2" charset="0"/>
              </a:rPr>
              <a:t>Any UK organisation with turnover under £20m that achieves Cyber Essentials (covering their whole organisation) is entitled to IASME’s free Cyber Liability </a:t>
            </a:r>
            <a:r>
              <a:rPr lang="en-GB" sz="1200">
                <a:solidFill>
                  <a:schemeClr val="bg1"/>
                </a:solidFill>
                <a:latin typeface="Poppins" panose="00000500000000000000" pitchFamily="2" charset="0"/>
                <a:cs typeface="Poppins" panose="00000500000000000000" pitchFamily="2" charset="0"/>
              </a:rPr>
              <a:t>Insurance, giving </a:t>
            </a:r>
            <a:r>
              <a:rPr lang="en-GB" sz="1200" dirty="0">
                <a:solidFill>
                  <a:schemeClr val="bg1"/>
                </a:solidFill>
                <a:latin typeface="Poppins" panose="00000500000000000000" pitchFamily="2" charset="0"/>
                <a:cs typeface="Poppins" panose="00000500000000000000" pitchFamily="2" charset="0"/>
              </a:rPr>
              <a:t>assurance that suppliers have access to a </a:t>
            </a:r>
            <a:r>
              <a:rPr lang="en-GB" sz="1200" b="1" dirty="0">
                <a:solidFill>
                  <a:srgbClr val="53AD9A"/>
                </a:solidFill>
                <a:latin typeface="Poppins" panose="00000500000000000000" pitchFamily="2" charset="0"/>
                <a:cs typeface="Poppins" panose="00000500000000000000" pitchFamily="2" charset="0"/>
              </a:rPr>
              <a:t>professional incident response capability </a:t>
            </a:r>
            <a:r>
              <a:rPr lang="en-GB" sz="1200" dirty="0">
                <a:solidFill>
                  <a:schemeClr val="bg1"/>
                </a:solidFill>
                <a:latin typeface="Poppins" panose="00000500000000000000" pitchFamily="2" charset="0"/>
                <a:cs typeface="Poppins" panose="00000500000000000000" pitchFamily="2" charset="0"/>
              </a:rPr>
              <a:t>during an incident.</a:t>
            </a:r>
            <a:endParaRPr lang="en-GB" sz="1200" dirty="0">
              <a:solidFill>
                <a:schemeClr val="bg1"/>
              </a:solidFill>
              <a:effectLst/>
              <a:latin typeface="Poppins" panose="00000500000000000000" pitchFamily="2" charset="0"/>
              <a:ea typeface="Arial" panose="020B0604020202020204" pitchFamily="34" charset="0"/>
              <a:cs typeface="Poppins" panose="00000500000000000000" pitchFamily="2" charset="0"/>
            </a:endParaRPr>
          </a:p>
        </p:txBody>
      </p:sp>
      <p:sp>
        <p:nvSpPr>
          <p:cNvPr id="11" name="TextBox 10">
            <a:extLst>
              <a:ext uri="{FF2B5EF4-FFF2-40B4-BE49-F238E27FC236}">
                <a16:creationId xmlns:a16="http://schemas.microsoft.com/office/drawing/2014/main" id="{5132B6F9-89B8-797F-7DD9-751882E34730}"/>
              </a:ext>
            </a:extLst>
          </p:cNvPr>
          <p:cNvSpPr txBox="1"/>
          <p:nvPr/>
        </p:nvSpPr>
        <p:spPr>
          <a:xfrm>
            <a:off x="617457" y="272089"/>
            <a:ext cx="10911524" cy="400110"/>
          </a:xfrm>
          <a:prstGeom prst="rect">
            <a:avLst/>
          </a:prstGeom>
          <a:noFill/>
          <a:ln>
            <a:noFill/>
            <a:prstDash val="sysDash"/>
          </a:ln>
        </p:spPr>
        <p:txBody>
          <a:bodyPr wrap="square" rtlCol="0" anchor="ctr">
            <a:spAutoFit/>
          </a:bodyPr>
          <a:lstStyle/>
          <a:p>
            <a:pPr algn="l"/>
            <a:r>
              <a:rPr lang="en-GB" sz="2000" b="1">
                <a:solidFill>
                  <a:schemeClr val="bg1"/>
                </a:solidFill>
                <a:latin typeface="Poppins" panose="00000500000000000000" pitchFamily="2" charset="0"/>
                <a:cs typeface="Poppins" panose="00000500000000000000" pitchFamily="2" charset="0"/>
              </a:rPr>
              <a:t>Cyber Essentials in the supply chain</a:t>
            </a:r>
            <a:endParaRPr lang="en-GB" sz="2000" b="1" i="0">
              <a:solidFill>
                <a:schemeClr val="bg1"/>
              </a:solidFill>
              <a:effectLst/>
              <a:latin typeface="Poppins" panose="00000500000000000000" pitchFamily="2" charset="0"/>
              <a:cs typeface="Poppins" panose="00000500000000000000" pitchFamily="2" charset="0"/>
            </a:endParaRPr>
          </a:p>
        </p:txBody>
      </p:sp>
      <p:sp>
        <p:nvSpPr>
          <p:cNvPr id="12" name="TextBox 11">
            <a:extLst>
              <a:ext uri="{FF2B5EF4-FFF2-40B4-BE49-F238E27FC236}">
                <a16:creationId xmlns:a16="http://schemas.microsoft.com/office/drawing/2014/main" id="{8314C97A-578C-A01B-71CE-4888DA5AC6E5}"/>
              </a:ext>
            </a:extLst>
          </p:cNvPr>
          <p:cNvSpPr txBox="1"/>
          <p:nvPr/>
        </p:nvSpPr>
        <p:spPr>
          <a:xfrm>
            <a:off x="6454330" y="2690133"/>
            <a:ext cx="5120214" cy="3431709"/>
          </a:xfrm>
          <a:prstGeom prst="rect">
            <a:avLst/>
          </a:prstGeom>
          <a:noFill/>
        </p:spPr>
        <p:txBody>
          <a:bodyPr wrap="square" rtlCol="0">
            <a:spAutoFit/>
          </a:bodyPr>
          <a:lstStyle/>
          <a:p>
            <a:pPr>
              <a:spcBef>
                <a:spcPts val="600"/>
              </a:spcBef>
            </a:pPr>
            <a:r>
              <a:rPr lang="en-GB" sz="1300" b="1" i="0">
                <a:solidFill>
                  <a:schemeClr val="bg1"/>
                </a:solidFill>
                <a:effectLst/>
                <a:latin typeface="Poppins" panose="00000500000000000000" pitchFamily="2" charset="0"/>
                <a:cs typeface="Poppins" panose="00000500000000000000" pitchFamily="2" charset="0"/>
              </a:rPr>
              <a:t>       </a:t>
            </a:r>
            <a:r>
              <a:rPr lang="en-GB" sz="1600" b="1" i="0">
                <a:solidFill>
                  <a:schemeClr val="bg1"/>
                </a:solidFill>
                <a:effectLst/>
                <a:latin typeface="Poppins" panose="00000500000000000000" pitchFamily="2" charset="0"/>
                <a:cs typeface="Poppins" panose="00000500000000000000" pitchFamily="2" charset="0"/>
              </a:rPr>
              <a:t>Security incident numbers have significantly reduced… we have seen around </a:t>
            </a:r>
            <a:r>
              <a:rPr lang="en-GB" sz="1600" b="1" i="0">
                <a:solidFill>
                  <a:srgbClr val="FFC000"/>
                </a:solidFill>
                <a:effectLst/>
                <a:latin typeface="Poppins" panose="00000500000000000000" pitchFamily="2" charset="0"/>
                <a:cs typeface="Poppins" panose="00000500000000000000" pitchFamily="2" charset="0"/>
              </a:rPr>
              <a:t>80% reduction in cyber security incidents</a:t>
            </a:r>
            <a:r>
              <a:rPr lang="en-GB" sz="1600" b="1" i="0">
                <a:solidFill>
                  <a:schemeClr val="bg1"/>
                </a:solidFill>
                <a:effectLst/>
                <a:latin typeface="Poppins" panose="00000500000000000000" pitchFamily="2" charset="0"/>
                <a:cs typeface="Poppins" panose="00000500000000000000" pitchFamily="2" charset="0"/>
              </a:rPr>
              <a:t>, which directly correlates to controls and best practice implemented through Cyber Essentials.</a:t>
            </a:r>
          </a:p>
          <a:p>
            <a:pPr>
              <a:spcBef>
                <a:spcPts val="600"/>
              </a:spcBef>
            </a:pPr>
            <a:endParaRPr lang="en-GB" sz="1600" b="1">
              <a:solidFill>
                <a:schemeClr val="bg1"/>
              </a:solidFill>
              <a:latin typeface="Poppins" panose="00000500000000000000" pitchFamily="2" charset="0"/>
              <a:cs typeface="Poppins" panose="00000500000000000000" pitchFamily="2" charset="0"/>
            </a:endParaRPr>
          </a:p>
          <a:p>
            <a:pPr>
              <a:spcBef>
                <a:spcPts val="600"/>
              </a:spcBef>
            </a:pPr>
            <a:r>
              <a:rPr lang="en-GB" sz="1600" b="1" i="0">
                <a:solidFill>
                  <a:schemeClr val="bg1"/>
                </a:solidFill>
                <a:effectLst/>
                <a:latin typeface="Poppins" panose="00000500000000000000" pitchFamily="2" charset="0"/>
                <a:cs typeface="Poppins" panose="00000500000000000000" pitchFamily="2" charset="0"/>
              </a:rPr>
              <a:t>       We recognise the position we have within the supply chain in the UK, and the positive impact we have experienced with Cyber Essentials.</a:t>
            </a:r>
            <a:endParaRPr lang="en-GB" sz="1600">
              <a:solidFill>
                <a:schemeClr val="bg1"/>
              </a:solidFill>
              <a:effectLst/>
              <a:latin typeface="Poppins" panose="00000500000000000000" pitchFamily="2" charset="0"/>
              <a:ea typeface="Calibri" panose="020F0502020204030204" pitchFamily="34" charset="0"/>
              <a:cs typeface="Poppins" panose="00000500000000000000" pitchFamily="2" charset="0"/>
            </a:endParaRPr>
          </a:p>
          <a:p>
            <a:br>
              <a:rPr lang="en-GB" sz="1300" b="1">
                <a:solidFill>
                  <a:schemeClr val="bg2">
                    <a:lumMod val="60000"/>
                    <a:lumOff val="40000"/>
                  </a:schemeClr>
                </a:solidFill>
                <a:effectLst/>
                <a:latin typeface="Poppins" panose="00000500000000000000" pitchFamily="2" charset="0"/>
                <a:ea typeface="Calibri" panose="020F0502020204030204" pitchFamily="34" charset="0"/>
                <a:cs typeface="Poppins" panose="00000500000000000000" pitchFamily="2" charset="0"/>
              </a:rPr>
            </a:br>
            <a:br>
              <a:rPr lang="en-GB" sz="1300" b="1">
                <a:solidFill>
                  <a:schemeClr val="bg2">
                    <a:lumMod val="60000"/>
                    <a:lumOff val="40000"/>
                  </a:schemeClr>
                </a:solidFill>
                <a:effectLst/>
                <a:latin typeface="Poppins" panose="00000500000000000000" pitchFamily="2" charset="0"/>
                <a:ea typeface="Calibri" panose="020F0502020204030204" pitchFamily="34" charset="0"/>
                <a:cs typeface="Poppins" panose="00000500000000000000" pitchFamily="2" charset="0"/>
              </a:rPr>
            </a:br>
            <a:r>
              <a:rPr lang="en-GB" sz="1050" b="1">
                <a:solidFill>
                  <a:srgbClr val="FFC000"/>
                </a:solidFill>
                <a:effectLst/>
                <a:latin typeface="Poppins" panose="00000500000000000000" pitchFamily="2" charset="0"/>
                <a:ea typeface="Calibri" panose="020F0502020204030204" pitchFamily="34" charset="0"/>
                <a:cs typeface="Poppins" panose="00000500000000000000" pitchFamily="2" charset="0"/>
              </a:rPr>
              <a:t>Matthew Smith, Divisional Director of </a:t>
            </a:r>
            <a:br>
              <a:rPr lang="en-GB" sz="1050" b="1">
                <a:solidFill>
                  <a:srgbClr val="FFC000"/>
                </a:solidFill>
                <a:effectLst/>
                <a:latin typeface="Poppins" panose="00000500000000000000" pitchFamily="2" charset="0"/>
                <a:ea typeface="Calibri" panose="020F0502020204030204" pitchFamily="34" charset="0"/>
                <a:cs typeface="Poppins" panose="00000500000000000000" pitchFamily="2" charset="0"/>
              </a:rPr>
            </a:br>
            <a:r>
              <a:rPr lang="en-GB" sz="1050" b="1">
                <a:solidFill>
                  <a:srgbClr val="FFC000"/>
                </a:solidFill>
                <a:effectLst/>
                <a:latin typeface="Poppins" panose="00000500000000000000" pitchFamily="2" charset="0"/>
                <a:ea typeface="Calibri" panose="020F0502020204030204" pitchFamily="34" charset="0"/>
                <a:cs typeface="Poppins" panose="00000500000000000000" pitchFamily="2" charset="0"/>
              </a:rPr>
              <a:t>Cyber Security, St James’s Place</a:t>
            </a:r>
          </a:p>
        </p:txBody>
      </p:sp>
      <p:sp>
        <p:nvSpPr>
          <p:cNvPr id="13" name="TextBox 12">
            <a:extLst>
              <a:ext uri="{FF2B5EF4-FFF2-40B4-BE49-F238E27FC236}">
                <a16:creationId xmlns:a16="http://schemas.microsoft.com/office/drawing/2014/main" id="{825A2B81-12DC-D833-822E-0A1FF4A838D0}"/>
              </a:ext>
            </a:extLst>
          </p:cNvPr>
          <p:cNvSpPr txBox="1"/>
          <p:nvPr/>
        </p:nvSpPr>
        <p:spPr>
          <a:xfrm>
            <a:off x="6397813" y="2690132"/>
            <a:ext cx="670259" cy="769441"/>
          </a:xfrm>
          <a:prstGeom prst="rect">
            <a:avLst/>
          </a:prstGeom>
          <a:noFill/>
        </p:spPr>
        <p:txBody>
          <a:bodyPr wrap="square" rtlCol="0">
            <a:spAutoFit/>
          </a:bodyPr>
          <a:lstStyle/>
          <a:p>
            <a:r>
              <a:rPr lang="en-GB" sz="4400" b="1">
                <a:solidFill>
                  <a:srgbClr val="FFC000"/>
                </a:solidFill>
                <a:latin typeface="Poppins" panose="00000500000000000000" pitchFamily="2" charset="0"/>
                <a:cs typeface="Poppins" panose="00000500000000000000" pitchFamily="2" charset="0"/>
              </a:rPr>
              <a:t>“</a:t>
            </a:r>
          </a:p>
        </p:txBody>
      </p:sp>
      <p:sp>
        <p:nvSpPr>
          <p:cNvPr id="14" name="TextBox 13">
            <a:extLst>
              <a:ext uri="{FF2B5EF4-FFF2-40B4-BE49-F238E27FC236}">
                <a16:creationId xmlns:a16="http://schemas.microsoft.com/office/drawing/2014/main" id="{635BBEED-C091-6CF4-D13D-F1C0C7109D02}"/>
              </a:ext>
            </a:extLst>
          </p:cNvPr>
          <p:cNvSpPr txBox="1"/>
          <p:nvPr/>
        </p:nvSpPr>
        <p:spPr>
          <a:xfrm>
            <a:off x="6397813" y="4290619"/>
            <a:ext cx="670259" cy="769441"/>
          </a:xfrm>
          <a:prstGeom prst="rect">
            <a:avLst/>
          </a:prstGeom>
          <a:noFill/>
        </p:spPr>
        <p:txBody>
          <a:bodyPr wrap="square" rtlCol="0">
            <a:spAutoFit/>
          </a:bodyPr>
          <a:lstStyle/>
          <a:p>
            <a:r>
              <a:rPr lang="en-GB" sz="4400" b="1">
                <a:solidFill>
                  <a:srgbClr val="FFC000"/>
                </a:solidFill>
                <a:latin typeface="Poppins" panose="00000500000000000000" pitchFamily="2" charset="0"/>
                <a:cs typeface="Poppins" panose="00000500000000000000" pitchFamily="2" charset="0"/>
              </a:rPr>
              <a:t>“</a:t>
            </a:r>
          </a:p>
        </p:txBody>
      </p:sp>
      <p:sp>
        <p:nvSpPr>
          <p:cNvPr id="15" name="TextBox 14">
            <a:extLst>
              <a:ext uri="{FF2B5EF4-FFF2-40B4-BE49-F238E27FC236}">
                <a16:creationId xmlns:a16="http://schemas.microsoft.com/office/drawing/2014/main" id="{4EC86C37-D2A1-3BB1-A639-FC7AC37ABD04}"/>
              </a:ext>
            </a:extLst>
          </p:cNvPr>
          <p:cNvSpPr txBox="1"/>
          <p:nvPr/>
        </p:nvSpPr>
        <p:spPr>
          <a:xfrm rot="10800000">
            <a:off x="10386409" y="3207960"/>
            <a:ext cx="670259" cy="769441"/>
          </a:xfrm>
          <a:prstGeom prst="rect">
            <a:avLst/>
          </a:prstGeom>
          <a:noFill/>
        </p:spPr>
        <p:txBody>
          <a:bodyPr wrap="square" rtlCol="0">
            <a:spAutoFit/>
          </a:bodyPr>
          <a:lstStyle/>
          <a:p>
            <a:r>
              <a:rPr lang="en-GB" sz="4400" b="1">
                <a:solidFill>
                  <a:srgbClr val="FFC000"/>
                </a:solidFill>
                <a:latin typeface="Poppins" panose="00000500000000000000" pitchFamily="2" charset="0"/>
                <a:cs typeface="Poppins" panose="00000500000000000000" pitchFamily="2" charset="0"/>
              </a:rPr>
              <a:t>“</a:t>
            </a:r>
          </a:p>
        </p:txBody>
      </p:sp>
      <p:sp>
        <p:nvSpPr>
          <p:cNvPr id="16" name="TextBox 15">
            <a:extLst>
              <a:ext uri="{FF2B5EF4-FFF2-40B4-BE49-F238E27FC236}">
                <a16:creationId xmlns:a16="http://schemas.microsoft.com/office/drawing/2014/main" id="{BDE511FA-1DBA-A481-34E2-2026173689FE}"/>
              </a:ext>
            </a:extLst>
          </p:cNvPr>
          <p:cNvSpPr txBox="1"/>
          <p:nvPr/>
        </p:nvSpPr>
        <p:spPr>
          <a:xfrm rot="10800000">
            <a:off x="7347876" y="4580325"/>
            <a:ext cx="670259" cy="769441"/>
          </a:xfrm>
          <a:prstGeom prst="rect">
            <a:avLst/>
          </a:prstGeom>
          <a:noFill/>
        </p:spPr>
        <p:txBody>
          <a:bodyPr wrap="square" rtlCol="0">
            <a:spAutoFit/>
          </a:bodyPr>
          <a:lstStyle/>
          <a:p>
            <a:r>
              <a:rPr lang="en-GB" sz="4400" b="1">
                <a:solidFill>
                  <a:srgbClr val="FFC000"/>
                </a:solidFill>
                <a:latin typeface="Poppins" panose="00000500000000000000" pitchFamily="2" charset="0"/>
                <a:cs typeface="Poppins" panose="00000500000000000000" pitchFamily="2" charset="0"/>
              </a:rPr>
              <a:t>“</a:t>
            </a:r>
          </a:p>
        </p:txBody>
      </p:sp>
      <p:cxnSp>
        <p:nvCxnSpPr>
          <p:cNvPr id="17" name="Straight Connector 16">
            <a:extLst>
              <a:ext uri="{FF2B5EF4-FFF2-40B4-BE49-F238E27FC236}">
                <a16:creationId xmlns:a16="http://schemas.microsoft.com/office/drawing/2014/main" id="{1B05C015-6D44-1FA7-B52F-2560772BD454}"/>
              </a:ext>
            </a:extLst>
          </p:cNvPr>
          <p:cNvCxnSpPr>
            <a:cxnSpLocks/>
          </p:cNvCxnSpPr>
          <p:nvPr/>
        </p:nvCxnSpPr>
        <p:spPr>
          <a:xfrm>
            <a:off x="6192388" y="984600"/>
            <a:ext cx="0" cy="5600248"/>
          </a:xfrm>
          <a:prstGeom prst="line">
            <a:avLst/>
          </a:prstGeom>
          <a:ln>
            <a:solidFill>
              <a:schemeClr val="accent5"/>
            </a:solidFill>
          </a:ln>
        </p:spPr>
        <p:style>
          <a:lnRef idx="1">
            <a:schemeClr val="accent6"/>
          </a:lnRef>
          <a:fillRef idx="0">
            <a:schemeClr val="accent6"/>
          </a:fillRef>
          <a:effectRef idx="0">
            <a:schemeClr val="accent6"/>
          </a:effectRef>
          <a:fontRef idx="minor">
            <a:schemeClr val="tx1"/>
          </a:fontRef>
        </p:style>
      </p:cxnSp>
      <p:pic>
        <p:nvPicPr>
          <p:cNvPr id="3" name="Picture 2" descr="Logo&#10;&#10;Description automatically generated">
            <a:extLst>
              <a:ext uri="{FF2B5EF4-FFF2-40B4-BE49-F238E27FC236}">
                <a16:creationId xmlns:a16="http://schemas.microsoft.com/office/drawing/2014/main" id="{90C5BE8E-A27A-6C8B-BCC5-70B394513F0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41941" y="1"/>
            <a:ext cx="2047451" cy="968342"/>
          </a:xfrm>
          <a:prstGeom prst="rect">
            <a:avLst/>
          </a:prstGeom>
        </p:spPr>
      </p:pic>
      <p:sp>
        <p:nvSpPr>
          <p:cNvPr id="9" name="TextBox 8">
            <a:extLst>
              <a:ext uri="{FF2B5EF4-FFF2-40B4-BE49-F238E27FC236}">
                <a16:creationId xmlns:a16="http://schemas.microsoft.com/office/drawing/2014/main" id="{944324C7-BE98-764A-3800-6F412C0C2937}"/>
              </a:ext>
            </a:extLst>
          </p:cNvPr>
          <p:cNvSpPr txBox="1"/>
          <p:nvPr/>
        </p:nvSpPr>
        <p:spPr>
          <a:xfrm>
            <a:off x="6454329" y="1015464"/>
            <a:ext cx="5295869" cy="1438855"/>
          </a:xfrm>
          <a:prstGeom prst="rect">
            <a:avLst/>
          </a:prstGeom>
          <a:noFill/>
        </p:spPr>
        <p:txBody>
          <a:bodyPr wrap="square">
            <a:spAutoFit/>
          </a:bodyPr>
          <a:lstStyle/>
          <a:p>
            <a:r>
              <a:rPr lang="en-GB" sz="1250" b="1">
                <a:solidFill>
                  <a:schemeClr val="bg1"/>
                </a:solidFill>
                <a:effectLst/>
                <a:latin typeface="Poppins" panose="00000500000000000000" pitchFamily="2" charset="0"/>
                <a:ea typeface="Calibri" panose="020F0502020204030204" pitchFamily="34" charset="0"/>
                <a:cs typeface="Poppins" panose="00000500000000000000" pitchFamily="2" charset="0"/>
              </a:rPr>
              <a:t>Case study: </a:t>
            </a:r>
            <a:r>
              <a:rPr lang="en-GB" sz="1250">
                <a:solidFill>
                  <a:schemeClr val="bg1"/>
                </a:solidFill>
                <a:effectLst/>
                <a:latin typeface="Poppins" panose="00000500000000000000" pitchFamily="2" charset="0"/>
                <a:ea typeface="Calibri" panose="020F0502020204030204" pitchFamily="34" charset="0"/>
                <a:cs typeface="Poppins" panose="00000500000000000000" pitchFamily="2" charset="0"/>
              </a:rPr>
              <a:t>With the financial services sector facing an evolving cyber threat, one the UK’s largest pensions &amp; life companies </a:t>
            </a:r>
            <a:r>
              <a:rPr lang="en-GB" sz="1250">
                <a:solidFill>
                  <a:schemeClr val="bg1"/>
                </a:solidFill>
                <a:effectLst/>
                <a:latin typeface="Poppins" panose="00000500000000000000" pitchFamily="2" charset="0"/>
                <a:ea typeface="Calibri" panose="020F0502020204030204" pitchFamily="34" charset="0"/>
                <a:cs typeface="Poppins" panose="00000500000000000000" pitchFamily="2" charset="0"/>
                <a:hlinkClick r:id="rId5">
                  <a:extLst>
                    <a:ext uri="{A12FA001-AC4F-418D-AE19-62706E023703}">
                      <ahyp:hlinkClr xmlns:ahyp="http://schemas.microsoft.com/office/drawing/2018/hyperlinkcolor" val="tx"/>
                    </a:ext>
                  </a:extLst>
                </a:hlinkClick>
              </a:rPr>
              <a:t>asked its partnership network </a:t>
            </a:r>
            <a:r>
              <a:rPr lang="en-GB" sz="1250">
                <a:solidFill>
                  <a:schemeClr val="bg1"/>
                </a:solidFill>
                <a:effectLst/>
                <a:latin typeface="Poppins" panose="00000500000000000000" pitchFamily="2" charset="0"/>
                <a:ea typeface="Calibri" panose="020F0502020204030204" pitchFamily="34" charset="0"/>
                <a:cs typeface="Poppins" panose="00000500000000000000" pitchFamily="2" charset="0"/>
              </a:rPr>
              <a:t>of over 2,800 independent business to certify to Cyber Essentials Plus. </a:t>
            </a:r>
          </a:p>
          <a:p>
            <a:endParaRPr lang="en-GB" sz="1250">
              <a:solidFill>
                <a:schemeClr val="bg1"/>
              </a:solidFill>
              <a:latin typeface="Poppins" panose="00000500000000000000" pitchFamily="2" charset="0"/>
              <a:ea typeface="Calibri" panose="020F0502020204030204" pitchFamily="34" charset="0"/>
              <a:cs typeface="Poppins" panose="00000500000000000000" pitchFamily="2" charset="0"/>
            </a:endParaRPr>
          </a:p>
          <a:p>
            <a:r>
              <a:rPr lang="en-GB" sz="1250">
                <a:solidFill>
                  <a:schemeClr val="bg1"/>
                </a:solidFill>
                <a:effectLst/>
                <a:latin typeface="Poppins" panose="00000500000000000000" pitchFamily="2" charset="0"/>
                <a:ea typeface="Calibri" panose="020F0502020204030204" pitchFamily="34" charset="0"/>
                <a:cs typeface="Poppins" panose="00000500000000000000" pitchFamily="2" charset="0"/>
              </a:rPr>
              <a:t>In such a large supply chain this had its challenges, but the decision is already showing a positive impact.</a:t>
            </a:r>
          </a:p>
        </p:txBody>
      </p:sp>
      <p:pic>
        <p:nvPicPr>
          <p:cNvPr id="18" name="Graphic 17" descr="Hourglass 60% with solid fill">
            <a:extLst>
              <a:ext uri="{FF2B5EF4-FFF2-40B4-BE49-F238E27FC236}">
                <a16:creationId xmlns:a16="http://schemas.microsoft.com/office/drawing/2014/main" id="{FF2F2F88-B8E4-D8F9-A420-24E8E538AB8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50794" y="4675340"/>
            <a:ext cx="271234" cy="271234"/>
          </a:xfrm>
          <a:prstGeom prst="rect">
            <a:avLst/>
          </a:prstGeom>
        </p:spPr>
      </p:pic>
      <p:pic>
        <p:nvPicPr>
          <p:cNvPr id="20" name="Graphic 19" descr="No sign with solid fill">
            <a:extLst>
              <a:ext uri="{FF2B5EF4-FFF2-40B4-BE49-F238E27FC236}">
                <a16:creationId xmlns:a16="http://schemas.microsoft.com/office/drawing/2014/main" id="{3D197EB4-C5C4-80FF-A761-376495C870B2}"/>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750794" y="3447828"/>
            <a:ext cx="271234" cy="271234"/>
          </a:xfrm>
          <a:prstGeom prst="rect">
            <a:avLst/>
          </a:prstGeom>
        </p:spPr>
      </p:pic>
      <p:pic>
        <p:nvPicPr>
          <p:cNvPr id="22" name="Graphic 21" descr="Magnifying glass with solid fill">
            <a:extLst>
              <a:ext uri="{FF2B5EF4-FFF2-40B4-BE49-F238E27FC236}">
                <a16:creationId xmlns:a16="http://schemas.microsoft.com/office/drawing/2014/main" id="{7D9DF61B-00E5-A9C4-F169-C8A374CA04DC}"/>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750794" y="2587731"/>
            <a:ext cx="271234" cy="271234"/>
          </a:xfrm>
          <a:prstGeom prst="rect">
            <a:avLst/>
          </a:prstGeom>
        </p:spPr>
      </p:pic>
      <p:pic>
        <p:nvPicPr>
          <p:cNvPr id="24" name="Graphic 23" descr="Thumbs up sign with solid fill">
            <a:extLst>
              <a:ext uri="{FF2B5EF4-FFF2-40B4-BE49-F238E27FC236}">
                <a16:creationId xmlns:a16="http://schemas.microsoft.com/office/drawing/2014/main" id="{20A51338-A960-E8C0-588B-483B2605CB53}"/>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750794" y="1727634"/>
            <a:ext cx="271234" cy="271234"/>
          </a:xfrm>
          <a:prstGeom prst="rect">
            <a:avLst/>
          </a:prstGeom>
        </p:spPr>
      </p:pic>
      <p:pic>
        <p:nvPicPr>
          <p:cNvPr id="26" name="Graphic 25" descr="Tools with solid fill">
            <a:extLst>
              <a:ext uri="{FF2B5EF4-FFF2-40B4-BE49-F238E27FC236}">
                <a16:creationId xmlns:a16="http://schemas.microsoft.com/office/drawing/2014/main" id="{D65858FA-AAEF-50A1-8788-09D5F932CD31}"/>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750794" y="5704950"/>
            <a:ext cx="271235" cy="271235"/>
          </a:xfrm>
          <a:prstGeom prst="rect">
            <a:avLst/>
          </a:prstGeom>
        </p:spPr>
      </p:pic>
      <p:pic>
        <p:nvPicPr>
          <p:cNvPr id="4" name="Graphic 3" descr="Shield Tick with solid fill">
            <a:extLst>
              <a:ext uri="{FF2B5EF4-FFF2-40B4-BE49-F238E27FC236}">
                <a16:creationId xmlns:a16="http://schemas.microsoft.com/office/drawing/2014/main" id="{D1B21C0E-4974-711A-088E-086B0010CFD6}"/>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750794" y="1036378"/>
            <a:ext cx="271235" cy="271235"/>
          </a:xfrm>
          <a:prstGeom prst="rect">
            <a:avLst/>
          </a:prstGeom>
        </p:spPr>
      </p:pic>
    </p:spTree>
    <p:extLst>
      <p:ext uri="{BB962C8B-B14F-4D97-AF65-F5344CB8AC3E}">
        <p14:creationId xmlns:p14="http://schemas.microsoft.com/office/powerpoint/2010/main" val="4041507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197BFCB-405A-9327-0B85-8624F08169FC}"/>
              </a:ext>
            </a:extLst>
          </p:cNvPr>
          <p:cNvSpPr/>
          <p:nvPr/>
        </p:nvSpPr>
        <p:spPr>
          <a:xfrm>
            <a:off x="428" y="-88962"/>
            <a:ext cx="12191144" cy="6954603"/>
          </a:xfrm>
          <a:prstGeom prst="rect">
            <a:avLst/>
          </a:prstGeom>
          <a:solidFill>
            <a:srgbClr val="051C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1507846" rtl="0" eaLnBrk="1" latinLnBrk="0" hangingPunct="1">
              <a:defRPr sz="2968" kern="1200">
                <a:solidFill>
                  <a:schemeClr val="tx1"/>
                </a:solidFill>
                <a:latin typeface="+mn-lt"/>
                <a:ea typeface="+mn-ea"/>
                <a:cs typeface="+mn-cs"/>
              </a:defRPr>
            </a:lvl1pPr>
            <a:lvl2pPr marL="753923" algn="l" defTabSz="1507846" rtl="0" eaLnBrk="1" latinLnBrk="0" hangingPunct="1">
              <a:defRPr sz="2968" kern="1200">
                <a:solidFill>
                  <a:schemeClr val="tx1"/>
                </a:solidFill>
                <a:latin typeface="+mn-lt"/>
                <a:ea typeface="+mn-ea"/>
                <a:cs typeface="+mn-cs"/>
              </a:defRPr>
            </a:lvl2pPr>
            <a:lvl3pPr marL="1507846" algn="l" defTabSz="1507846" rtl="0" eaLnBrk="1" latinLnBrk="0" hangingPunct="1">
              <a:defRPr sz="2968" kern="1200">
                <a:solidFill>
                  <a:schemeClr val="tx1"/>
                </a:solidFill>
                <a:latin typeface="+mn-lt"/>
                <a:ea typeface="+mn-ea"/>
                <a:cs typeface="+mn-cs"/>
              </a:defRPr>
            </a:lvl3pPr>
            <a:lvl4pPr marL="2261768" algn="l" defTabSz="1507846" rtl="0" eaLnBrk="1" latinLnBrk="0" hangingPunct="1">
              <a:defRPr sz="2968" kern="1200">
                <a:solidFill>
                  <a:schemeClr val="tx1"/>
                </a:solidFill>
                <a:latin typeface="+mn-lt"/>
                <a:ea typeface="+mn-ea"/>
                <a:cs typeface="+mn-cs"/>
              </a:defRPr>
            </a:lvl4pPr>
            <a:lvl5pPr marL="3015691" algn="l" defTabSz="1507846" rtl="0" eaLnBrk="1" latinLnBrk="0" hangingPunct="1">
              <a:defRPr sz="2968" kern="1200">
                <a:solidFill>
                  <a:schemeClr val="tx1"/>
                </a:solidFill>
                <a:latin typeface="+mn-lt"/>
                <a:ea typeface="+mn-ea"/>
                <a:cs typeface="+mn-cs"/>
              </a:defRPr>
            </a:lvl5pPr>
            <a:lvl6pPr marL="3769614" algn="l" defTabSz="1507846" rtl="0" eaLnBrk="1" latinLnBrk="0" hangingPunct="1">
              <a:defRPr sz="2968" kern="1200">
                <a:solidFill>
                  <a:schemeClr val="tx1"/>
                </a:solidFill>
                <a:latin typeface="+mn-lt"/>
                <a:ea typeface="+mn-ea"/>
                <a:cs typeface="+mn-cs"/>
              </a:defRPr>
            </a:lvl6pPr>
            <a:lvl7pPr marL="4523537" algn="l" defTabSz="1507846" rtl="0" eaLnBrk="1" latinLnBrk="0" hangingPunct="1">
              <a:defRPr sz="2968" kern="1200">
                <a:solidFill>
                  <a:schemeClr val="tx1"/>
                </a:solidFill>
                <a:latin typeface="+mn-lt"/>
                <a:ea typeface="+mn-ea"/>
                <a:cs typeface="+mn-cs"/>
              </a:defRPr>
            </a:lvl7pPr>
            <a:lvl8pPr marL="5277460" algn="l" defTabSz="1507846" rtl="0" eaLnBrk="1" latinLnBrk="0" hangingPunct="1">
              <a:defRPr sz="2968" kern="1200">
                <a:solidFill>
                  <a:schemeClr val="tx1"/>
                </a:solidFill>
                <a:latin typeface="+mn-lt"/>
                <a:ea typeface="+mn-ea"/>
                <a:cs typeface="+mn-cs"/>
              </a:defRPr>
            </a:lvl8pPr>
            <a:lvl9pPr marL="6031382" algn="l" defTabSz="1507846" rtl="0" eaLnBrk="1" latinLnBrk="0" hangingPunct="1">
              <a:defRPr sz="2968" kern="1200">
                <a:solidFill>
                  <a:schemeClr val="tx1"/>
                </a:solidFill>
                <a:latin typeface="+mn-lt"/>
                <a:ea typeface="+mn-ea"/>
                <a:cs typeface="+mn-cs"/>
              </a:defRPr>
            </a:lvl9pPr>
          </a:lstStyle>
          <a:p>
            <a:pPr algn="ctr"/>
            <a:endParaRPr lang="en-GB"/>
          </a:p>
        </p:txBody>
      </p:sp>
      <p:graphicFrame>
        <p:nvGraphicFramePr>
          <p:cNvPr id="5" name="Table 4">
            <a:extLst>
              <a:ext uri="{FF2B5EF4-FFF2-40B4-BE49-F238E27FC236}">
                <a16:creationId xmlns:a16="http://schemas.microsoft.com/office/drawing/2014/main" id="{4CEA3EFC-2130-9316-63DB-90345C43740B}"/>
              </a:ext>
            </a:extLst>
          </p:cNvPr>
          <p:cNvGraphicFramePr>
            <a:graphicFrameLocks noGrp="1"/>
          </p:cNvGraphicFramePr>
          <p:nvPr/>
        </p:nvGraphicFramePr>
        <p:xfrm>
          <a:off x="617456" y="879037"/>
          <a:ext cx="11071935" cy="5043842"/>
        </p:xfrm>
        <a:graphic>
          <a:graphicData uri="http://schemas.openxmlformats.org/drawingml/2006/table">
            <a:tbl>
              <a:tblPr bandRow="1">
                <a:tableStyleId>{5C22544A-7EE6-4342-B048-85BDC9FD1C3A}</a:tableStyleId>
              </a:tblPr>
              <a:tblGrid>
                <a:gridCol w="3483707">
                  <a:extLst>
                    <a:ext uri="{9D8B030D-6E8A-4147-A177-3AD203B41FA5}">
                      <a16:colId xmlns:a16="http://schemas.microsoft.com/office/drawing/2014/main" val="3769934715"/>
                    </a:ext>
                  </a:extLst>
                </a:gridCol>
                <a:gridCol w="7588228">
                  <a:extLst>
                    <a:ext uri="{9D8B030D-6E8A-4147-A177-3AD203B41FA5}">
                      <a16:colId xmlns:a16="http://schemas.microsoft.com/office/drawing/2014/main" val="2816754767"/>
                    </a:ext>
                  </a:extLst>
                </a:gridCol>
              </a:tblGrid>
              <a:tr h="863945">
                <a:tc>
                  <a:txBody>
                    <a:bodyPr/>
                    <a:lstStyle/>
                    <a:p>
                      <a:r>
                        <a:rPr lang="en-GB" sz="1200" b="1">
                          <a:solidFill>
                            <a:srgbClr val="FFC000"/>
                          </a:solidFill>
                          <a:latin typeface="Poppins" panose="00000500000000000000" pitchFamily="2" charset="0"/>
                          <a:cs typeface="Poppins" panose="00000500000000000000" pitchFamily="2" charset="0"/>
                        </a:rPr>
                        <a:t>Is Cyber Essentials risk-based?</a:t>
                      </a:r>
                    </a:p>
                  </a:txBody>
                  <a:tcPr>
                    <a:lnL w="12700" cap="flat" cmpd="sng" algn="ctr">
                      <a:solidFill>
                        <a:srgbClr val="53AD9A"/>
                      </a:solidFill>
                      <a:prstDash val="solid"/>
                      <a:round/>
                      <a:headEnd type="none" w="med" len="med"/>
                      <a:tailEnd type="none" w="med" len="med"/>
                    </a:lnL>
                    <a:lnR w="12700" cap="flat" cmpd="sng" algn="ctr">
                      <a:solidFill>
                        <a:srgbClr val="53AD9A"/>
                      </a:solidFill>
                      <a:prstDash val="solid"/>
                      <a:round/>
                      <a:headEnd type="none" w="med" len="med"/>
                      <a:tailEnd type="none" w="med" len="med"/>
                    </a:lnR>
                    <a:lnT w="12700" cap="flat" cmpd="sng" algn="ctr">
                      <a:solidFill>
                        <a:srgbClr val="53AD9A"/>
                      </a:solidFill>
                      <a:prstDash val="solid"/>
                      <a:round/>
                      <a:headEnd type="none" w="med" len="med"/>
                      <a:tailEnd type="none" w="med" len="med"/>
                    </a:lnT>
                    <a:lnB w="12700" cap="flat" cmpd="sng" algn="ctr">
                      <a:solidFill>
                        <a:srgbClr val="53AD9A"/>
                      </a:solidFill>
                      <a:prstDash val="solid"/>
                      <a:round/>
                      <a:headEnd type="none" w="med" len="med"/>
                      <a:tailEnd type="none" w="med" len="med"/>
                    </a:lnB>
                    <a:solidFill>
                      <a:srgbClr val="051C49"/>
                    </a:solidFill>
                  </a:tcPr>
                </a:tc>
                <a:tc>
                  <a:txBody>
                    <a:bodyPr/>
                    <a:lstStyle/>
                    <a:p>
                      <a:pPr>
                        <a:spcAft>
                          <a:spcPts val="1000"/>
                        </a:spcAft>
                      </a:pPr>
                      <a:r>
                        <a:rPr lang="en-GB" sz="1000" b="0">
                          <a:solidFill>
                            <a:schemeClr val="bg1"/>
                          </a:solidFill>
                          <a:latin typeface="Poppins" panose="00000500000000000000" pitchFamily="2" charset="0"/>
                          <a:cs typeface="Poppins" panose="00000500000000000000" pitchFamily="2" charset="0"/>
                        </a:rPr>
                        <a:t>The NCSC, as the National Technical Authority for cybersecurity,  provides a set of minimum cybersecurity controls through Cyber Essentials which are risk assessed against the commodity cyber threat. Reported incidents influence these controls, with the overall standard being updated annually using evidence and reflecting our guidance. In short, we do the risk assessment for you. </a:t>
                      </a:r>
                    </a:p>
                  </a:txBody>
                  <a:tcPr>
                    <a:lnL w="12700" cap="flat" cmpd="sng" algn="ctr">
                      <a:solidFill>
                        <a:srgbClr val="53AD9A"/>
                      </a:solidFill>
                      <a:prstDash val="solid"/>
                      <a:round/>
                      <a:headEnd type="none" w="med" len="med"/>
                      <a:tailEnd type="none" w="med" len="med"/>
                    </a:lnL>
                    <a:lnR w="12700" cap="flat" cmpd="sng" algn="ctr">
                      <a:solidFill>
                        <a:srgbClr val="53AD9A"/>
                      </a:solidFill>
                      <a:prstDash val="solid"/>
                      <a:round/>
                      <a:headEnd type="none" w="med" len="med"/>
                      <a:tailEnd type="none" w="med" len="med"/>
                    </a:lnR>
                    <a:lnT w="12700" cap="flat" cmpd="sng" algn="ctr">
                      <a:solidFill>
                        <a:srgbClr val="53AD9A"/>
                      </a:solidFill>
                      <a:prstDash val="solid"/>
                      <a:round/>
                      <a:headEnd type="none" w="med" len="med"/>
                      <a:tailEnd type="none" w="med" len="med"/>
                    </a:lnT>
                    <a:lnB w="12700" cap="flat" cmpd="sng" algn="ctr">
                      <a:solidFill>
                        <a:srgbClr val="53AD9A"/>
                      </a:solidFill>
                      <a:prstDash val="solid"/>
                      <a:round/>
                      <a:headEnd type="none" w="med" len="med"/>
                      <a:tailEnd type="none" w="med" len="med"/>
                    </a:lnB>
                    <a:solidFill>
                      <a:srgbClr val="051C49"/>
                    </a:solidFill>
                  </a:tcPr>
                </a:tc>
                <a:extLst>
                  <a:ext uri="{0D108BD9-81ED-4DB2-BD59-A6C34878D82A}">
                    <a16:rowId xmlns:a16="http://schemas.microsoft.com/office/drawing/2014/main" val="1758818674"/>
                  </a:ext>
                </a:extLst>
              </a:tr>
              <a:tr h="7451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a:solidFill>
                            <a:srgbClr val="FFC000"/>
                          </a:solidFill>
                          <a:effectLst/>
                          <a:latin typeface="Poppins" panose="00000500000000000000" pitchFamily="2" charset="0"/>
                          <a:cs typeface="Poppins" panose="00000500000000000000" pitchFamily="2" charset="0"/>
                        </a:rPr>
                        <a:t>Is Cyber Essentials relevant to international suppliers?</a:t>
                      </a:r>
                      <a:endParaRPr lang="en-GB" sz="1200">
                        <a:solidFill>
                          <a:srgbClr val="FFC000"/>
                        </a:solidFill>
                        <a:latin typeface="Poppins" panose="00000500000000000000" pitchFamily="2" charset="0"/>
                        <a:cs typeface="Poppins" panose="00000500000000000000" pitchFamily="2" charset="0"/>
                      </a:endParaRPr>
                    </a:p>
                  </a:txBody>
                  <a:tcPr>
                    <a:lnL w="12700" cap="flat" cmpd="sng" algn="ctr">
                      <a:solidFill>
                        <a:srgbClr val="53AD9A"/>
                      </a:solidFill>
                      <a:prstDash val="solid"/>
                      <a:round/>
                      <a:headEnd type="none" w="med" len="med"/>
                      <a:tailEnd type="none" w="med" len="med"/>
                    </a:lnL>
                    <a:lnR w="12700" cap="flat" cmpd="sng" algn="ctr">
                      <a:solidFill>
                        <a:srgbClr val="53AD9A"/>
                      </a:solidFill>
                      <a:prstDash val="solid"/>
                      <a:round/>
                      <a:headEnd type="none" w="med" len="med"/>
                      <a:tailEnd type="none" w="med" len="med"/>
                    </a:lnR>
                    <a:lnT w="12700" cap="flat" cmpd="sng" algn="ctr">
                      <a:solidFill>
                        <a:srgbClr val="53AD9A"/>
                      </a:solidFill>
                      <a:prstDash val="solid"/>
                      <a:round/>
                      <a:headEnd type="none" w="med" len="med"/>
                      <a:tailEnd type="none" w="med" len="med"/>
                    </a:lnT>
                    <a:lnB w="12700" cap="flat" cmpd="sng" algn="ctr">
                      <a:solidFill>
                        <a:srgbClr val="53AD9A"/>
                      </a:solidFill>
                      <a:prstDash val="solid"/>
                      <a:round/>
                      <a:headEnd type="none" w="med" len="med"/>
                      <a:tailEnd type="none" w="med" len="med"/>
                    </a:lnB>
                    <a:solidFill>
                      <a:srgbClr val="051C4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a:solidFill>
                            <a:schemeClr val="bg1"/>
                          </a:solidFill>
                          <a:latin typeface="Poppins" panose="00000500000000000000" pitchFamily="2" charset="0"/>
                          <a:cs typeface="Poppins" panose="00000500000000000000" pitchFamily="2" charset="0"/>
                        </a:rPr>
                        <a:t>Cyber Essentials is applicable internationally, with around 5% of current certifications being non-UK domiciled organisations. However, the UK-centric nature of the certification is recognised, and there are current workstreams ongoing understanding equivalency with international standards.</a:t>
                      </a:r>
                    </a:p>
                    <a:p>
                      <a:endParaRPr lang="en-GB" sz="1000">
                        <a:solidFill>
                          <a:schemeClr val="bg1"/>
                        </a:solidFill>
                        <a:latin typeface="Poppins" panose="00000500000000000000" pitchFamily="2" charset="0"/>
                        <a:cs typeface="Poppins" panose="00000500000000000000" pitchFamily="2" charset="0"/>
                      </a:endParaRPr>
                    </a:p>
                  </a:txBody>
                  <a:tcPr>
                    <a:lnL w="12700" cap="flat" cmpd="sng" algn="ctr">
                      <a:solidFill>
                        <a:srgbClr val="53AD9A"/>
                      </a:solidFill>
                      <a:prstDash val="solid"/>
                      <a:round/>
                      <a:headEnd type="none" w="med" len="med"/>
                      <a:tailEnd type="none" w="med" len="med"/>
                    </a:lnL>
                    <a:lnR w="12700" cap="flat" cmpd="sng" algn="ctr">
                      <a:solidFill>
                        <a:srgbClr val="53AD9A"/>
                      </a:solidFill>
                      <a:prstDash val="solid"/>
                      <a:round/>
                      <a:headEnd type="none" w="med" len="med"/>
                      <a:tailEnd type="none" w="med" len="med"/>
                    </a:lnR>
                    <a:lnT w="12700" cap="flat" cmpd="sng" algn="ctr">
                      <a:solidFill>
                        <a:srgbClr val="53AD9A"/>
                      </a:solidFill>
                      <a:prstDash val="solid"/>
                      <a:round/>
                      <a:headEnd type="none" w="med" len="med"/>
                      <a:tailEnd type="none" w="med" len="med"/>
                    </a:lnT>
                    <a:lnB w="12700" cap="flat" cmpd="sng" algn="ctr">
                      <a:solidFill>
                        <a:srgbClr val="53AD9A"/>
                      </a:solidFill>
                      <a:prstDash val="solid"/>
                      <a:round/>
                      <a:headEnd type="none" w="med" len="med"/>
                      <a:tailEnd type="none" w="med" len="med"/>
                    </a:lnB>
                    <a:solidFill>
                      <a:srgbClr val="051C49"/>
                    </a:solidFill>
                  </a:tcPr>
                </a:tc>
                <a:extLst>
                  <a:ext uri="{0D108BD9-81ED-4DB2-BD59-A6C34878D82A}">
                    <a16:rowId xmlns:a16="http://schemas.microsoft.com/office/drawing/2014/main" val="3879325804"/>
                  </a:ext>
                </a:extLst>
              </a:tr>
              <a:tr h="58119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a:solidFill>
                            <a:srgbClr val="FFC000"/>
                          </a:solidFill>
                          <a:latin typeface="Poppins" panose="00000500000000000000" pitchFamily="2" charset="0"/>
                          <a:cs typeface="Poppins" panose="00000500000000000000" pitchFamily="2" charset="0"/>
                        </a:rPr>
                        <a:t>What if the small suppliers I work with don’t have the expertise to certify?</a:t>
                      </a:r>
                    </a:p>
                    <a:p>
                      <a:endParaRPr lang="en-GB" sz="1000">
                        <a:solidFill>
                          <a:srgbClr val="FFC000"/>
                        </a:solidFill>
                        <a:latin typeface="Poppins" panose="00000500000000000000" pitchFamily="2" charset="0"/>
                        <a:cs typeface="Poppins" panose="00000500000000000000" pitchFamily="2" charset="0"/>
                      </a:endParaRPr>
                    </a:p>
                  </a:txBody>
                  <a:tcPr>
                    <a:lnL w="12700" cap="flat" cmpd="sng" algn="ctr">
                      <a:solidFill>
                        <a:srgbClr val="53AD9A"/>
                      </a:solidFill>
                      <a:prstDash val="solid"/>
                      <a:round/>
                      <a:headEnd type="none" w="med" len="med"/>
                      <a:tailEnd type="none" w="med" len="med"/>
                    </a:lnL>
                    <a:lnR w="12700" cap="flat" cmpd="sng" algn="ctr">
                      <a:solidFill>
                        <a:srgbClr val="53AD9A"/>
                      </a:solidFill>
                      <a:prstDash val="solid"/>
                      <a:round/>
                      <a:headEnd type="none" w="med" len="med"/>
                      <a:tailEnd type="none" w="med" len="med"/>
                    </a:lnR>
                    <a:lnT w="12700" cap="flat" cmpd="sng" algn="ctr">
                      <a:solidFill>
                        <a:srgbClr val="53AD9A"/>
                      </a:solidFill>
                      <a:prstDash val="solid"/>
                      <a:round/>
                      <a:headEnd type="none" w="med" len="med"/>
                      <a:tailEnd type="none" w="med" len="med"/>
                    </a:lnT>
                    <a:lnB w="12700" cap="flat" cmpd="sng" algn="ctr">
                      <a:solidFill>
                        <a:srgbClr val="53AD9A"/>
                      </a:solidFill>
                      <a:prstDash val="solid"/>
                      <a:round/>
                      <a:headEnd type="none" w="med" len="med"/>
                      <a:tailEnd type="none" w="med" len="med"/>
                    </a:lnB>
                    <a:solidFill>
                      <a:srgbClr val="051C49"/>
                    </a:solidFill>
                  </a:tcPr>
                </a:tc>
                <a:tc>
                  <a:txBody>
                    <a:bodyPr/>
                    <a:lstStyle/>
                    <a:p>
                      <a:pPr fontAlgn="t"/>
                      <a:r>
                        <a:rPr lang="en-GB" sz="1000">
                          <a:solidFill>
                            <a:schemeClr val="bg1"/>
                          </a:solidFill>
                          <a:latin typeface="Poppins" panose="00000500000000000000" pitchFamily="2" charset="0"/>
                          <a:cs typeface="Poppins" panose="00000500000000000000" pitchFamily="2" charset="0"/>
                        </a:rPr>
                        <a:t>The </a:t>
                      </a:r>
                      <a:r>
                        <a:rPr lang="en-GB" sz="1000">
                          <a:solidFill>
                            <a:schemeClr val="bg1"/>
                          </a:solidFill>
                          <a:latin typeface="Poppins" panose="00000500000000000000" pitchFamily="2" charset="0"/>
                          <a:cs typeface="Poppins" panose="00000500000000000000" pitchFamily="2" charset="0"/>
                          <a:hlinkClick r:id="rId3">
                            <a:extLst>
                              <a:ext uri="{A12FA001-AC4F-418D-AE19-62706E023703}">
                                <ahyp:hlinkClr xmlns:ahyp="http://schemas.microsoft.com/office/drawing/2018/hyperlinkcolor" val="tx"/>
                              </a:ext>
                            </a:extLst>
                          </a:hlinkClick>
                        </a:rPr>
                        <a:t>Cyber Advisor </a:t>
                      </a:r>
                      <a:r>
                        <a:rPr lang="en-GB" sz="1000">
                          <a:solidFill>
                            <a:schemeClr val="bg1"/>
                          </a:solidFill>
                          <a:latin typeface="Poppins" panose="00000500000000000000" pitchFamily="2" charset="0"/>
                          <a:cs typeface="Poppins" panose="00000500000000000000" pitchFamily="2" charset="0"/>
                        </a:rPr>
                        <a:t>scheme is designed to help small and medium organisations improve their cybersecurity and certify. As part of the supply chain focus, there is an opportunity for large organisations to purchase a set amount of hours 1-2-1 consultancy with SME suppliers.</a:t>
                      </a:r>
                    </a:p>
                  </a:txBody>
                  <a:tcPr>
                    <a:lnL w="12700" cap="flat" cmpd="sng" algn="ctr">
                      <a:solidFill>
                        <a:srgbClr val="53AD9A"/>
                      </a:solidFill>
                      <a:prstDash val="solid"/>
                      <a:round/>
                      <a:headEnd type="none" w="med" len="med"/>
                      <a:tailEnd type="none" w="med" len="med"/>
                    </a:lnL>
                    <a:lnR w="12700" cap="flat" cmpd="sng" algn="ctr">
                      <a:solidFill>
                        <a:srgbClr val="53AD9A"/>
                      </a:solidFill>
                      <a:prstDash val="solid"/>
                      <a:round/>
                      <a:headEnd type="none" w="med" len="med"/>
                      <a:tailEnd type="none" w="med" len="med"/>
                    </a:lnR>
                    <a:lnT w="12700" cap="flat" cmpd="sng" algn="ctr">
                      <a:solidFill>
                        <a:srgbClr val="53AD9A"/>
                      </a:solidFill>
                      <a:prstDash val="solid"/>
                      <a:round/>
                      <a:headEnd type="none" w="med" len="med"/>
                      <a:tailEnd type="none" w="med" len="med"/>
                    </a:lnT>
                    <a:lnB w="12700" cap="flat" cmpd="sng" algn="ctr">
                      <a:solidFill>
                        <a:srgbClr val="53AD9A"/>
                      </a:solidFill>
                      <a:prstDash val="solid"/>
                      <a:round/>
                      <a:headEnd type="none" w="med" len="med"/>
                      <a:tailEnd type="none" w="med" len="med"/>
                    </a:lnB>
                    <a:solidFill>
                      <a:srgbClr val="051C49"/>
                    </a:solidFill>
                  </a:tcPr>
                </a:tc>
                <a:extLst>
                  <a:ext uri="{0D108BD9-81ED-4DB2-BD59-A6C34878D82A}">
                    <a16:rowId xmlns:a16="http://schemas.microsoft.com/office/drawing/2014/main" val="161565727"/>
                  </a:ext>
                </a:extLst>
              </a:tr>
              <a:tr h="11781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a:solidFill>
                            <a:srgbClr val="FFC000"/>
                          </a:solidFill>
                          <a:latin typeface="Poppins" panose="00000500000000000000" pitchFamily="2" charset="0"/>
                          <a:cs typeface="Poppins" panose="00000500000000000000" pitchFamily="2" charset="0"/>
                        </a:rPr>
                        <a:t>I’m a large org and don’t think I can get CE- how can I get the messaging right and push to my suppliers?</a:t>
                      </a:r>
                    </a:p>
                    <a:p>
                      <a:endParaRPr lang="en-GB" sz="1000">
                        <a:solidFill>
                          <a:srgbClr val="FFC000"/>
                        </a:solidFill>
                        <a:latin typeface="Poppins" panose="00000500000000000000" pitchFamily="2" charset="0"/>
                        <a:cs typeface="Poppins" panose="00000500000000000000" pitchFamily="2" charset="0"/>
                      </a:endParaRPr>
                    </a:p>
                  </a:txBody>
                  <a:tcPr>
                    <a:lnL w="12700" cap="flat" cmpd="sng" algn="ctr">
                      <a:solidFill>
                        <a:srgbClr val="53AD9A"/>
                      </a:solidFill>
                      <a:prstDash val="solid"/>
                      <a:round/>
                      <a:headEnd type="none" w="med" len="med"/>
                      <a:tailEnd type="none" w="med" len="med"/>
                    </a:lnL>
                    <a:lnR w="12700" cap="flat" cmpd="sng" algn="ctr">
                      <a:solidFill>
                        <a:srgbClr val="53AD9A"/>
                      </a:solidFill>
                      <a:prstDash val="solid"/>
                      <a:round/>
                      <a:headEnd type="none" w="med" len="med"/>
                      <a:tailEnd type="none" w="med" len="med"/>
                    </a:lnR>
                    <a:lnT w="12700" cap="flat" cmpd="sng" algn="ctr">
                      <a:solidFill>
                        <a:srgbClr val="53AD9A"/>
                      </a:solidFill>
                      <a:prstDash val="solid"/>
                      <a:round/>
                      <a:headEnd type="none" w="med" len="med"/>
                      <a:tailEnd type="none" w="med" len="med"/>
                    </a:lnT>
                    <a:lnB w="12700" cap="flat" cmpd="sng" algn="ctr">
                      <a:solidFill>
                        <a:srgbClr val="53AD9A"/>
                      </a:solidFill>
                      <a:prstDash val="solid"/>
                      <a:round/>
                      <a:headEnd type="none" w="med" len="med"/>
                      <a:tailEnd type="none" w="med" len="med"/>
                    </a:lnB>
                    <a:solidFill>
                      <a:srgbClr val="051C4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a:solidFill>
                            <a:schemeClr val="bg1"/>
                          </a:solidFill>
                          <a:latin typeface="Poppins" panose="00000500000000000000" pitchFamily="2" charset="0"/>
                          <a:cs typeface="Poppins" panose="00000500000000000000" pitchFamily="2" charset="0"/>
                        </a:rPr>
                        <a:t>Often, we find that these perceptions are just perceptions. Large, complex organisations like BAE Systems have successfully achieved Cyber Essentials Plus.</a:t>
                      </a:r>
                    </a:p>
                    <a:p>
                      <a:r>
                        <a:rPr lang="en-GB" sz="1000">
                          <a:solidFill>
                            <a:schemeClr val="bg1"/>
                          </a:solidFill>
                          <a:latin typeface="Poppins" panose="00000500000000000000" pitchFamily="2" charset="0"/>
                          <a:cs typeface="Poppins" panose="00000500000000000000" pitchFamily="2" charset="0"/>
                        </a:rPr>
                        <a:t>As a large complex organisation, you will significantly invest in a range of cybersecurity controls and response options. Cyber Essentials guarantees that those without these resources (e.g. a UK domiciled organisation with a turnover of under £20 million) has cyber insurance and access to a professional incident response capability.</a:t>
                      </a:r>
                    </a:p>
                  </a:txBody>
                  <a:tcPr>
                    <a:lnL w="12700" cap="flat" cmpd="sng" algn="ctr">
                      <a:solidFill>
                        <a:srgbClr val="53AD9A"/>
                      </a:solidFill>
                      <a:prstDash val="solid"/>
                      <a:round/>
                      <a:headEnd type="none" w="med" len="med"/>
                      <a:tailEnd type="none" w="med" len="med"/>
                    </a:lnL>
                    <a:lnR w="12700" cap="flat" cmpd="sng" algn="ctr">
                      <a:solidFill>
                        <a:srgbClr val="53AD9A"/>
                      </a:solidFill>
                      <a:prstDash val="solid"/>
                      <a:round/>
                      <a:headEnd type="none" w="med" len="med"/>
                      <a:tailEnd type="none" w="med" len="med"/>
                    </a:lnR>
                    <a:lnT w="12700" cap="flat" cmpd="sng" algn="ctr">
                      <a:solidFill>
                        <a:srgbClr val="53AD9A"/>
                      </a:solidFill>
                      <a:prstDash val="solid"/>
                      <a:round/>
                      <a:headEnd type="none" w="med" len="med"/>
                      <a:tailEnd type="none" w="med" len="med"/>
                    </a:lnT>
                    <a:lnB w="12700" cap="flat" cmpd="sng" algn="ctr">
                      <a:solidFill>
                        <a:srgbClr val="53AD9A"/>
                      </a:solidFill>
                      <a:prstDash val="solid"/>
                      <a:round/>
                      <a:headEnd type="none" w="med" len="med"/>
                      <a:tailEnd type="none" w="med" len="med"/>
                    </a:lnB>
                    <a:solidFill>
                      <a:srgbClr val="051C49"/>
                    </a:solidFill>
                  </a:tcPr>
                </a:tc>
                <a:extLst>
                  <a:ext uri="{0D108BD9-81ED-4DB2-BD59-A6C34878D82A}">
                    <a16:rowId xmlns:a16="http://schemas.microsoft.com/office/drawing/2014/main" val="1828336672"/>
                  </a:ext>
                </a:extLst>
              </a:tr>
              <a:tr h="54978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a:solidFill>
                            <a:srgbClr val="FFC000"/>
                          </a:solidFill>
                          <a:effectLst/>
                          <a:latin typeface="Poppins" panose="00000500000000000000" pitchFamily="2" charset="0"/>
                          <a:ea typeface="+mn-ea"/>
                          <a:cs typeface="Poppins" panose="00000500000000000000" pitchFamily="2" charset="0"/>
                        </a:rPr>
                        <a:t>Can Cyber Essentials be scoped to a certain part of the organisation?</a:t>
                      </a:r>
                      <a:endParaRPr lang="en-GB" sz="1200" b="1">
                        <a:solidFill>
                          <a:srgbClr val="FFC000"/>
                        </a:solidFill>
                        <a:latin typeface="Poppins" panose="00000500000000000000" pitchFamily="2" charset="0"/>
                        <a:cs typeface="Poppins" panose="00000500000000000000" pitchFamily="2" charset="0"/>
                      </a:endParaRPr>
                    </a:p>
                  </a:txBody>
                  <a:tcPr>
                    <a:lnL w="12700" cap="flat" cmpd="sng" algn="ctr">
                      <a:solidFill>
                        <a:srgbClr val="53AD9A"/>
                      </a:solidFill>
                      <a:prstDash val="solid"/>
                      <a:round/>
                      <a:headEnd type="none" w="med" len="med"/>
                      <a:tailEnd type="none" w="med" len="med"/>
                    </a:lnL>
                    <a:lnR w="12700" cap="flat" cmpd="sng" algn="ctr">
                      <a:solidFill>
                        <a:srgbClr val="53AD9A"/>
                      </a:solidFill>
                      <a:prstDash val="solid"/>
                      <a:round/>
                      <a:headEnd type="none" w="med" len="med"/>
                      <a:tailEnd type="none" w="med" len="med"/>
                    </a:lnR>
                    <a:lnT w="12700" cap="flat" cmpd="sng" algn="ctr">
                      <a:solidFill>
                        <a:srgbClr val="53AD9A"/>
                      </a:solidFill>
                      <a:prstDash val="solid"/>
                      <a:round/>
                      <a:headEnd type="none" w="med" len="med"/>
                      <a:tailEnd type="none" w="med" len="med"/>
                    </a:lnT>
                    <a:lnB w="12700" cap="flat" cmpd="sng" algn="ctr">
                      <a:solidFill>
                        <a:srgbClr val="53AD9A"/>
                      </a:solidFill>
                      <a:prstDash val="solid"/>
                      <a:round/>
                      <a:headEnd type="none" w="med" len="med"/>
                      <a:tailEnd type="none" w="med" len="med"/>
                    </a:lnB>
                    <a:solidFill>
                      <a:srgbClr val="051C4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a:solidFill>
                            <a:schemeClr val="bg1"/>
                          </a:solidFill>
                          <a:effectLst/>
                          <a:latin typeface="Poppins" panose="00000500000000000000" pitchFamily="2" charset="0"/>
                          <a:ea typeface="+mn-ea"/>
                          <a:cs typeface="Poppins" panose="00000500000000000000" pitchFamily="2" charset="0"/>
                        </a:rPr>
                        <a:t>More than 90% of organisations scope their full organisation. However, we understand the need for transparency here, and the IASME certificate search (and Supplier Check tool) allows you to check for the scope of the certificate if you have concerns here.</a:t>
                      </a:r>
                      <a:endParaRPr lang="en-GB" sz="1000">
                        <a:solidFill>
                          <a:schemeClr val="bg1"/>
                        </a:solidFill>
                        <a:latin typeface="Poppins" panose="00000500000000000000" pitchFamily="2" charset="0"/>
                        <a:cs typeface="Poppins" panose="00000500000000000000" pitchFamily="2" charset="0"/>
                      </a:endParaRPr>
                    </a:p>
                  </a:txBody>
                  <a:tcPr>
                    <a:lnL w="12700" cap="flat" cmpd="sng" algn="ctr">
                      <a:solidFill>
                        <a:srgbClr val="53AD9A"/>
                      </a:solidFill>
                      <a:prstDash val="solid"/>
                      <a:round/>
                      <a:headEnd type="none" w="med" len="med"/>
                      <a:tailEnd type="none" w="med" len="med"/>
                    </a:lnL>
                    <a:lnR w="12700" cap="flat" cmpd="sng" algn="ctr">
                      <a:solidFill>
                        <a:srgbClr val="53AD9A"/>
                      </a:solidFill>
                      <a:prstDash val="solid"/>
                      <a:round/>
                      <a:headEnd type="none" w="med" len="med"/>
                      <a:tailEnd type="none" w="med" len="med"/>
                    </a:lnR>
                    <a:lnT w="12700" cap="flat" cmpd="sng" algn="ctr">
                      <a:solidFill>
                        <a:srgbClr val="53AD9A"/>
                      </a:solidFill>
                      <a:prstDash val="solid"/>
                      <a:round/>
                      <a:headEnd type="none" w="med" len="med"/>
                      <a:tailEnd type="none" w="med" len="med"/>
                    </a:lnT>
                    <a:lnB w="12700" cap="flat" cmpd="sng" algn="ctr">
                      <a:solidFill>
                        <a:srgbClr val="53AD9A"/>
                      </a:solidFill>
                      <a:prstDash val="solid"/>
                      <a:round/>
                      <a:headEnd type="none" w="med" len="med"/>
                      <a:tailEnd type="none" w="med" len="med"/>
                    </a:lnB>
                    <a:solidFill>
                      <a:srgbClr val="051C49"/>
                    </a:solidFill>
                  </a:tcPr>
                </a:tc>
                <a:extLst>
                  <a:ext uri="{0D108BD9-81ED-4DB2-BD59-A6C34878D82A}">
                    <a16:rowId xmlns:a16="http://schemas.microsoft.com/office/drawing/2014/main" val="1705269036"/>
                  </a:ext>
                </a:extLst>
              </a:tr>
              <a:tr h="417271">
                <a:tc>
                  <a:txBody>
                    <a:bodyPr/>
                    <a:lstStyle/>
                    <a:p>
                      <a:r>
                        <a:rPr lang="en-GB" sz="1200" b="1" kern="1200">
                          <a:solidFill>
                            <a:srgbClr val="FFC000"/>
                          </a:solidFill>
                          <a:effectLst/>
                          <a:latin typeface="Poppins" panose="00000500000000000000" pitchFamily="2" charset="0"/>
                          <a:ea typeface="+mn-ea"/>
                          <a:cs typeface="Poppins" panose="00000500000000000000" pitchFamily="2" charset="0"/>
                        </a:rPr>
                        <a:t>Can I still get Cyber Essentials with legacy Operational Technology?</a:t>
                      </a:r>
                      <a:endParaRPr lang="en-GB" sz="1200" b="1">
                        <a:solidFill>
                          <a:srgbClr val="FFC000"/>
                        </a:solidFill>
                        <a:latin typeface="Poppins" panose="00000500000000000000" pitchFamily="2" charset="0"/>
                        <a:cs typeface="Poppins" panose="00000500000000000000" pitchFamily="2" charset="0"/>
                      </a:endParaRPr>
                    </a:p>
                  </a:txBody>
                  <a:tcPr>
                    <a:lnL w="12700" cap="flat" cmpd="sng" algn="ctr">
                      <a:solidFill>
                        <a:srgbClr val="53AD9A"/>
                      </a:solidFill>
                      <a:prstDash val="solid"/>
                      <a:round/>
                      <a:headEnd type="none" w="med" len="med"/>
                      <a:tailEnd type="none" w="med" len="med"/>
                    </a:lnL>
                    <a:lnR w="12700" cap="flat" cmpd="sng" algn="ctr">
                      <a:solidFill>
                        <a:srgbClr val="53AD9A"/>
                      </a:solidFill>
                      <a:prstDash val="solid"/>
                      <a:round/>
                      <a:headEnd type="none" w="med" len="med"/>
                      <a:tailEnd type="none" w="med" len="med"/>
                    </a:lnR>
                    <a:lnT w="12700" cap="flat" cmpd="sng" algn="ctr">
                      <a:solidFill>
                        <a:srgbClr val="53AD9A"/>
                      </a:solidFill>
                      <a:prstDash val="solid"/>
                      <a:round/>
                      <a:headEnd type="none" w="med" len="med"/>
                      <a:tailEnd type="none" w="med" len="med"/>
                    </a:lnT>
                    <a:lnB w="12700" cap="flat" cmpd="sng" algn="ctr">
                      <a:solidFill>
                        <a:srgbClr val="53AD9A"/>
                      </a:solidFill>
                      <a:prstDash val="solid"/>
                      <a:round/>
                      <a:headEnd type="none" w="med" len="med"/>
                      <a:tailEnd type="none" w="med" len="med"/>
                    </a:lnB>
                    <a:solidFill>
                      <a:srgbClr val="051C49"/>
                    </a:solidFill>
                  </a:tcPr>
                </a:tc>
                <a:tc>
                  <a:txBody>
                    <a:bodyPr/>
                    <a:lstStyle/>
                    <a:p>
                      <a:r>
                        <a:rPr lang="en-GB" sz="1000" b="0">
                          <a:solidFill>
                            <a:schemeClr val="bg1"/>
                          </a:solidFill>
                          <a:latin typeface="Poppins" panose="00000500000000000000" pitchFamily="2" charset="0"/>
                          <a:cs typeface="Poppins" panose="00000500000000000000" pitchFamily="2" charset="0"/>
                        </a:rPr>
                        <a:t>CE focusses on basic IT security controls and does not explicitly cover OT systems. However, organisations will need to consider where there OT interacts with IT.</a:t>
                      </a:r>
                    </a:p>
                  </a:txBody>
                  <a:tcPr>
                    <a:lnL w="12700" cap="flat" cmpd="sng" algn="ctr">
                      <a:solidFill>
                        <a:srgbClr val="53AD9A"/>
                      </a:solidFill>
                      <a:prstDash val="solid"/>
                      <a:round/>
                      <a:headEnd type="none" w="med" len="med"/>
                      <a:tailEnd type="none" w="med" len="med"/>
                    </a:lnL>
                    <a:lnR w="12700" cap="flat" cmpd="sng" algn="ctr">
                      <a:solidFill>
                        <a:srgbClr val="53AD9A"/>
                      </a:solidFill>
                      <a:prstDash val="solid"/>
                      <a:round/>
                      <a:headEnd type="none" w="med" len="med"/>
                      <a:tailEnd type="none" w="med" len="med"/>
                    </a:lnR>
                    <a:lnT w="12700" cap="flat" cmpd="sng" algn="ctr">
                      <a:solidFill>
                        <a:srgbClr val="53AD9A"/>
                      </a:solidFill>
                      <a:prstDash val="solid"/>
                      <a:round/>
                      <a:headEnd type="none" w="med" len="med"/>
                      <a:tailEnd type="none" w="med" len="med"/>
                    </a:lnT>
                    <a:lnB w="12700" cap="flat" cmpd="sng" algn="ctr">
                      <a:solidFill>
                        <a:srgbClr val="53AD9A"/>
                      </a:solidFill>
                      <a:prstDash val="solid"/>
                      <a:round/>
                      <a:headEnd type="none" w="med" len="med"/>
                      <a:tailEnd type="none" w="med" len="med"/>
                    </a:lnB>
                    <a:solidFill>
                      <a:srgbClr val="051C49"/>
                    </a:solidFill>
                  </a:tcPr>
                </a:tc>
                <a:extLst>
                  <a:ext uri="{0D108BD9-81ED-4DB2-BD59-A6C34878D82A}">
                    <a16:rowId xmlns:a16="http://schemas.microsoft.com/office/drawing/2014/main" val="353208063"/>
                  </a:ext>
                </a:extLst>
              </a:tr>
              <a:tr h="549783">
                <a:tc>
                  <a:txBody>
                    <a:bodyPr/>
                    <a:lstStyle/>
                    <a:p>
                      <a:r>
                        <a:rPr lang="en-GB" sz="1200" b="1" kern="1200">
                          <a:solidFill>
                            <a:srgbClr val="FFC000"/>
                          </a:solidFill>
                          <a:effectLst/>
                          <a:latin typeface="Poppins" panose="00000500000000000000" pitchFamily="2" charset="0"/>
                          <a:ea typeface="+mn-ea"/>
                          <a:cs typeface="Poppins" panose="00000500000000000000" pitchFamily="2" charset="0"/>
                        </a:rPr>
                        <a:t>Why does Cyber Essentials ask to patch critical or high-risk vulnerabilities within 14 days when it’s so difficult?</a:t>
                      </a:r>
                      <a:endParaRPr lang="en-GB" sz="1200" b="1">
                        <a:solidFill>
                          <a:srgbClr val="FFC000"/>
                        </a:solidFill>
                        <a:latin typeface="Poppins" panose="00000500000000000000" pitchFamily="2" charset="0"/>
                        <a:cs typeface="Poppins" panose="00000500000000000000" pitchFamily="2" charset="0"/>
                      </a:endParaRPr>
                    </a:p>
                  </a:txBody>
                  <a:tcPr>
                    <a:lnL w="12700" cap="flat" cmpd="sng" algn="ctr">
                      <a:solidFill>
                        <a:srgbClr val="53AD9A"/>
                      </a:solidFill>
                      <a:prstDash val="solid"/>
                      <a:round/>
                      <a:headEnd type="none" w="med" len="med"/>
                      <a:tailEnd type="none" w="med" len="med"/>
                    </a:lnL>
                    <a:lnR w="12700" cap="flat" cmpd="sng" algn="ctr">
                      <a:solidFill>
                        <a:srgbClr val="53AD9A"/>
                      </a:solidFill>
                      <a:prstDash val="solid"/>
                      <a:round/>
                      <a:headEnd type="none" w="med" len="med"/>
                      <a:tailEnd type="none" w="med" len="med"/>
                    </a:lnR>
                    <a:lnT w="12700" cap="flat" cmpd="sng" algn="ctr">
                      <a:solidFill>
                        <a:srgbClr val="53AD9A"/>
                      </a:solidFill>
                      <a:prstDash val="solid"/>
                      <a:round/>
                      <a:headEnd type="none" w="med" len="med"/>
                      <a:tailEnd type="none" w="med" len="med"/>
                    </a:lnT>
                    <a:lnB w="12700" cap="flat" cmpd="sng" algn="ctr">
                      <a:solidFill>
                        <a:srgbClr val="53AD9A"/>
                      </a:solidFill>
                      <a:prstDash val="solid"/>
                      <a:round/>
                      <a:headEnd type="none" w="med" len="med"/>
                      <a:tailEnd type="none" w="med" len="med"/>
                    </a:lnB>
                    <a:solidFill>
                      <a:srgbClr val="051C49"/>
                    </a:solidFill>
                  </a:tcPr>
                </a:tc>
                <a:tc>
                  <a:txBody>
                    <a:bodyPr/>
                    <a:lstStyle/>
                    <a:p>
                      <a:r>
                        <a:rPr lang="en-GB" sz="1000" b="0" dirty="0">
                          <a:solidFill>
                            <a:schemeClr val="bg1"/>
                          </a:solidFill>
                          <a:latin typeface="Poppins" panose="00000500000000000000" pitchFamily="2" charset="0"/>
                          <a:cs typeface="Poppins" panose="00000500000000000000" pitchFamily="2" charset="0"/>
                        </a:rPr>
                        <a:t>Whilst these patching requirements may be difficult, this is a favoured attack vector for commodity attacks. It is strongly encouraged that organisations invest significantly in this area to reduce cyber risk.</a:t>
                      </a:r>
                    </a:p>
                  </a:txBody>
                  <a:tcPr>
                    <a:lnL w="12700" cap="flat" cmpd="sng" algn="ctr">
                      <a:solidFill>
                        <a:srgbClr val="53AD9A"/>
                      </a:solidFill>
                      <a:prstDash val="solid"/>
                      <a:round/>
                      <a:headEnd type="none" w="med" len="med"/>
                      <a:tailEnd type="none" w="med" len="med"/>
                    </a:lnL>
                    <a:lnR w="12700" cap="flat" cmpd="sng" algn="ctr">
                      <a:solidFill>
                        <a:srgbClr val="53AD9A"/>
                      </a:solidFill>
                      <a:prstDash val="solid"/>
                      <a:round/>
                      <a:headEnd type="none" w="med" len="med"/>
                      <a:tailEnd type="none" w="med" len="med"/>
                    </a:lnR>
                    <a:lnT w="12700" cap="flat" cmpd="sng" algn="ctr">
                      <a:solidFill>
                        <a:srgbClr val="53AD9A"/>
                      </a:solidFill>
                      <a:prstDash val="solid"/>
                      <a:round/>
                      <a:headEnd type="none" w="med" len="med"/>
                      <a:tailEnd type="none" w="med" len="med"/>
                    </a:lnT>
                    <a:lnB w="12700" cap="flat" cmpd="sng" algn="ctr">
                      <a:solidFill>
                        <a:srgbClr val="53AD9A"/>
                      </a:solidFill>
                      <a:prstDash val="solid"/>
                      <a:round/>
                      <a:headEnd type="none" w="med" len="med"/>
                      <a:tailEnd type="none" w="med" len="med"/>
                    </a:lnB>
                    <a:solidFill>
                      <a:srgbClr val="051C49"/>
                    </a:solidFill>
                  </a:tcPr>
                </a:tc>
                <a:extLst>
                  <a:ext uri="{0D108BD9-81ED-4DB2-BD59-A6C34878D82A}">
                    <a16:rowId xmlns:a16="http://schemas.microsoft.com/office/drawing/2014/main" val="264246018"/>
                  </a:ext>
                </a:extLst>
              </a:tr>
            </a:tbl>
          </a:graphicData>
        </a:graphic>
      </p:graphicFrame>
      <p:sp>
        <p:nvSpPr>
          <p:cNvPr id="6" name="TextBox 5">
            <a:extLst>
              <a:ext uri="{FF2B5EF4-FFF2-40B4-BE49-F238E27FC236}">
                <a16:creationId xmlns:a16="http://schemas.microsoft.com/office/drawing/2014/main" id="{E592B2EF-CF98-98CB-ABE0-314D27BB4824}"/>
              </a:ext>
            </a:extLst>
          </p:cNvPr>
          <p:cNvSpPr txBox="1"/>
          <p:nvPr/>
        </p:nvSpPr>
        <p:spPr>
          <a:xfrm>
            <a:off x="617457" y="272089"/>
            <a:ext cx="10911524" cy="400110"/>
          </a:xfrm>
          <a:prstGeom prst="rect">
            <a:avLst/>
          </a:prstGeom>
          <a:noFill/>
          <a:ln>
            <a:noFill/>
            <a:prstDash val="sysDash"/>
          </a:ln>
        </p:spPr>
        <p:txBody>
          <a:bodyPr wrap="square" rtlCol="0" anchor="ctr">
            <a:spAutoFit/>
          </a:bodyPr>
          <a:lstStyle/>
          <a:p>
            <a:r>
              <a:rPr lang="en-GB" sz="2000" b="1">
                <a:solidFill>
                  <a:schemeClr val="bg1"/>
                </a:solidFill>
                <a:latin typeface="Poppins" panose="00000500000000000000" pitchFamily="2" charset="0"/>
                <a:cs typeface="Poppins" panose="00000500000000000000" pitchFamily="2" charset="0"/>
              </a:rPr>
              <a:t>Frequently Asked Questions</a:t>
            </a:r>
          </a:p>
        </p:txBody>
      </p:sp>
      <p:pic>
        <p:nvPicPr>
          <p:cNvPr id="7" name="Picture 6" descr="Logo&#10;&#10;Description automatically generated">
            <a:extLst>
              <a:ext uri="{FF2B5EF4-FFF2-40B4-BE49-F238E27FC236}">
                <a16:creationId xmlns:a16="http://schemas.microsoft.com/office/drawing/2014/main" id="{918E6A30-D32A-24C2-CF9A-A70198DE357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41941" y="1"/>
            <a:ext cx="2047451" cy="968342"/>
          </a:xfrm>
          <a:prstGeom prst="rect">
            <a:avLst/>
          </a:prstGeom>
        </p:spPr>
      </p:pic>
    </p:spTree>
    <p:extLst>
      <p:ext uri="{BB962C8B-B14F-4D97-AF65-F5344CB8AC3E}">
        <p14:creationId xmlns:p14="http://schemas.microsoft.com/office/powerpoint/2010/main" val="5084294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d51697e2-b69a-493f-9635-378990918eab}" enabled="1" method="Privileged" siteId="{14aa5744-ece1-474e-a2d7-34f46dda64a1}" removed="0"/>
</clbl:labelList>
</file>

<file path=docProps/app.xml><?xml version="1.0" encoding="utf-8"?>
<Properties xmlns="http://schemas.openxmlformats.org/officeDocument/2006/extended-properties" xmlns:vt="http://schemas.openxmlformats.org/officeDocument/2006/docPropsVTypes">
  <TotalTime>0</TotalTime>
  <Words>1606</Words>
  <Application>Microsoft Office PowerPoint</Application>
  <PresentationFormat>Widescreen</PresentationFormat>
  <Paragraphs>113</Paragraphs>
  <Slides>6</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Aptos</vt:lpstr>
      <vt:lpstr>Aptos Display</vt:lpstr>
      <vt:lpstr>Arial</vt:lpstr>
      <vt:lpstr>Poppins</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2026-01-09T12:18:27Z</dcterms:created>
  <dcterms:modified xsi:type="dcterms:W3CDTF">2026-01-09T12:18:47Z</dcterms:modified>
</cp:coreProperties>
</file>